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4" r:id="rId5"/>
    <p:sldId id="265" r:id="rId6"/>
    <p:sldId id="259" r:id="rId7"/>
    <p:sldId id="260" r:id="rId8"/>
    <p:sldId id="261" r:id="rId9"/>
    <p:sldId id="262" r:id="rId10"/>
    <p:sldId id="263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85B9F1-7A03-45F8-BE21-F6393B32A808}">
          <p14:sldIdLst>
            <p14:sldId id="256"/>
            <p14:sldId id="257"/>
            <p14:sldId id="266"/>
            <p14:sldId id="264"/>
            <p14:sldId id="265"/>
            <p14:sldId id="259"/>
            <p14:sldId id="260"/>
            <p14:sldId id="261"/>
            <p14:sldId id="262"/>
            <p14:sldId id="263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Method of Transportation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3A-41C0-BD85-695EFDB5DF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3A-41C0-BD85-695EFDB5DF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93A-41C0-BD85-695EFDB5DF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3A-41C0-BD85-695EFDB5DF2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93A-41C0-BD85-695EFDB5DF2F}"/>
              </c:ext>
            </c:extLst>
          </c:dPt>
          <c:cat>
            <c:strRef>
              <c:f>Sheet1!$A$2:$A$6</c:f>
              <c:strCache>
                <c:ptCount val="5"/>
                <c:pt idx="0">
                  <c:v>Drivers</c:v>
                </c:pt>
                <c:pt idx="1">
                  <c:v>Passengers</c:v>
                </c:pt>
                <c:pt idx="2">
                  <c:v>Public Transit</c:v>
                </c:pt>
                <c:pt idx="4">
                  <c:v>Other 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72135</c:v>
                </c:pt>
                <c:pt idx="1">
                  <c:v>6155</c:v>
                </c:pt>
                <c:pt idx="2">
                  <c:v>4125</c:v>
                </c:pt>
                <c:pt idx="4">
                  <c:v>7620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51-4717-938B-1346E8B6C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Sensor Profit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4B-4443-9861-A203FC645C9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84B-4443-9861-A203FC645C9C}"/>
              </c:ext>
            </c:extLst>
          </c:dPt>
          <c:cat>
            <c:strRef>
              <c:f>Sheet1!$A$2:$A$3</c:f>
              <c:strCache>
                <c:ptCount val="2"/>
                <c:pt idx="0">
                  <c:v>Production Cost</c:v>
                </c:pt>
                <c:pt idx="1">
                  <c:v>Profit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4B-4443-9861-A203FC645C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31-40CA-BA0E-40F5E7D5D05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31-40CA-BA0E-40F5E7D5D05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331-40CA-BA0E-40F5E7D5D050}"/>
              </c:ext>
            </c:extLst>
          </c:dPt>
          <c:cat>
            <c:strRef>
              <c:f>Sheet1!$A$2:$A$4</c:f>
              <c:strCache>
                <c:ptCount val="3"/>
                <c:pt idx="0">
                  <c:v>Space Owner</c:v>
                </c:pt>
                <c:pt idx="1">
                  <c:v>ParkCure</c:v>
                </c:pt>
                <c:pt idx="2">
                  <c:v>Transaction Fees(Visa/Paypal)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16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331-40CA-BA0E-40F5E7D5D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136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5866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8059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15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78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899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1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87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325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757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7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CCAAE-AC54-47BC-ACF7-DAC63FDB50E5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23C71-858B-44BD-A1ED-2A4B2BC3B9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705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6" Type="http://schemas.openxmlformats.org/officeDocument/2006/relationships/tags" Target="../tags/tag76.xml"/><Relationship Id="rId84" Type="http://schemas.openxmlformats.org/officeDocument/2006/relationships/image" Target="../media/image26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82" Type="http://schemas.openxmlformats.org/officeDocument/2006/relationships/slideLayout" Target="../slideLayouts/slideLayout7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image" Target="../media/image27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4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CA"/>
          </a:p>
        </p:txBody>
      </p:sp>
      <p:pic>
        <p:nvPicPr>
          <p:cNvPr id="1026" name="Picture 2" descr="https://cdn-images-1.medium.com/max/1400/1*278tqw9zNPe2WCAz29Wzd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7800"/>
            <a:ext cx="121919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1.pichost.me/i/75/20033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3195319" y="528319"/>
            <a:ext cx="5801360" cy="58013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/>
          <p:cNvGrpSpPr/>
          <p:nvPr/>
        </p:nvGrpSpPr>
        <p:grpSpPr>
          <a:xfrm>
            <a:off x="9273910" y="5754727"/>
            <a:ext cx="2954078" cy="1001172"/>
            <a:chOff x="9273910" y="5754727"/>
            <a:chExt cx="2954078" cy="10011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0210" y="6212974"/>
              <a:ext cx="2695575" cy="542925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273910" y="6155099"/>
              <a:ext cx="2871790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0997330" y="5754727"/>
              <a:ext cx="1230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Powered By: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70" y="1426762"/>
            <a:ext cx="3462058" cy="43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1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7911" y="289366"/>
            <a:ext cx="578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Patents Potential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8508" y="1825624"/>
            <a:ext cx="39213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Streetline</a:t>
            </a:r>
            <a:r>
              <a:rPr lang="en-CA" sz="24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makes parking sensors for public and commercial parking spaces. </a:t>
            </a:r>
          </a:p>
          <a:p>
            <a:endParaRPr lang="en-CA" sz="2400" dirty="0">
              <a:solidFill>
                <a:schemeClr val="bg1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r>
              <a:rPr lang="en-CA" sz="2400" dirty="0" err="1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Streetline</a:t>
            </a:r>
            <a:r>
              <a:rPr lang="en-CA" sz="24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currently holds 3 patents for their wireless mesh technology.</a:t>
            </a:r>
          </a:p>
          <a:p>
            <a:endParaRPr lang="en-CA" sz="2400" dirty="0">
              <a:solidFill>
                <a:schemeClr val="bg1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8247" y="1825624"/>
            <a:ext cx="455772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400" dirty="0" err="1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ParkCure</a:t>
            </a:r>
            <a:r>
              <a:rPr lang="en-CA" sz="24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has potential for patent</a:t>
            </a:r>
          </a:p>
          <a:p>
            <a:pPr algn="r"/>
            <a:r>
              <a:rPr lang="en-CA" sz="24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for its low consumption real </a:t>
            </a:r>
          </a:p>
          <a:p>
            <a:pPr algn="r"/>
            <a:r>
              <a:rPr lang="en-CA" sz="24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time sensor.</a:t>
            </a:r>
          </a:p>
          <a:p>
            <a:pPr algn="r"/>
            <a:endParaRPr lang="en-CA" sz="2400" dirty="0">
              <a:solidFill>
                <a:schemeClr val="bg1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pPr algn="r"/>
            <a:r>
              <a:rPr lang="en-CA" sz="24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Other potential, </a:t>
            </a:r>
            <a:r>
              <a:rPr lang="en-CA" sz="2400" dirty="0" err="1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ParkCure’s</a:t>
            </a:r>
            <a:r>
              <a:rPr lang="en-CA" sz="24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Internet</a:t>
            </a:r>
          </a:p>
          <a:p>
            <a:pPr algn="r"/>
            <a:r>
              <a:rPr lang="en-CA" sz="24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Of Things technology can be applied</a:t>
            </a:r>
          </a:p>
          <a:p>
            <a:pPr algn="r"/>
            <a:r>
              <a:rPr lang="en-CA" sz="24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into various field. </a:t>
            </a:r>
          </a:p>
          <a:p>
            <a:pPr algn="r"/>
            <a:endParaRPr lang="en-CA" sz="2400" dirty="0">
              <a:solidFill>
                <a:schemeClr val="bg1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pPr algn="r"/>
            <a:r>
              <a:rPr lang="en-CA" sz="24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</a:p>
          <a:p>
            <a:pPr algn="r"/>
            <a:endParaRPr lang="en-CA" sz="2400" dirty="0">
              <a:solidFill>
                <a:schemeClr val="bg1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837" y="45853"/>
            <a:ext cx="915618" cy="11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9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Box 377"/>
          <p:cNvSpPr txBox="1"/>
          <p:nvPr/>
        </p:nvSpPr>
        <p:spPr>
          <a:xfrm>
            <a:off x="2371331" y="458900"/>
            <a:ext cx="773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Projection</a:t>
            </a:r>
          </a:p>
        </p:txBody>
      </p:sp>
      <p:pic>
        <p:nvPicPr>
          <p:cNvPr id="387" name="Picture 386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837" y="45853"/>
            <a:ext cx="915618" cy="1150600"/>
          </a:xfrm>
          <a:prstGeom prst="rect">
            <a:avLst/>
          </a:prstGeom>
        </p:spPr>
      </p:pic>
      <p:cxnSp>
        <p:nvCxnSpPr>
          <p:cNvPr id="23" name="OTLSHAPE_T_103d0e7e3ed2418eb04aed69bbc2ba08_LeftVerticalConnector1" hidden="1"/>
          <p:cNvCxnSpPr/>
          <p:nvPr>
            <p:custDataLst>
              <p:tags r:id="rId2"/>
            </p:custDataLst>
          </p:nvPr>
        </p:nvCxnSpPr>
        <p:spPr>
          <a:xfrm>
            <a:off x="3221072" y="3439534"/>
            <a:ext cx="0" cy="10033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T_103d0e7e3ed2418eb04aed69bbc2ba08_LeftVerticalConnector2" hidden="1"/>
          <p:cNvCxnSpPr/>
          <p:nvPr>
            <p:custDataLst>
              <p:tags r:id="rId3"/>
            </p:custDataLst>
          </p:nvPr>
        </p:nvCxnSpPr>
        <p:spPr>
          <a:xfrm>
            <a:off x="3221072" y="4613353"/>
            <a:ext cx="0" cy="53014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T_9d6f4a004fc84f2f865db5bdbf9785e2_LeftVerticalConnector1" hidden="1"/>
          <p:cNvCxnSpPr/>
          <p:nvPr>
            <p:custDataLst>
              <p:tags r:id="rId4"/>
            </p:custDataLst>
          </p:nvPr>
        </p:nvCxnSpPr>
        <p:spPr>
          <a:xfrm>
            <a:off x="4371044" y="3706234"/>
            <a:ext cx="0" cy="143726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OTLSHAPE_T_151cd6c1f78c4582a6ba14e669b0097d_LeftVerticalConnector1" hidden="1"/>
          <p:cNvCxnSpPr/>
          <p:nvPr>
            <p:custDataLst>
              <p:tags r:id="rId5"/>
            </p:custDataLst>
          </p:nvPr>
        </p:nvCxnSpPr>
        <p:spPr>
          <a:xfrm>
            <a:off x="6709318" y="3972934"/>
            <a:ext cx="0" cy="117056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OTLSHAPE_T_5d4c1b0497824101a476a145459a8b04_LeftVerticalConnector1" hidden="1"/>
          <p:cNvCxnSpPr/>
          <p:nvPr>
            <p:custDataLst>
              <p:tags r:id="rId6"/>
            </p:custDataLst>
          </p:nvPr>
        </p:nvCxnSpPr>
        <p:spPr>
          <a:xfrm>
            <a:off x="9085925" y="4239634"/>
            <a:ext cx="0" cy="90386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TLSHAPE_T_c437da9bb6384a608faf60e26696c01e_ShapePercentage" hidden="1"/>
          <p:cNvSpPr/>
          <p:nvPr>
            <p:custDataLst>
              <p:tags r:id="rId7"/>
            </p:custDataLst>
          </p:nvPr>
        </p:nvSpPr>
        <p:spPr>
          <a:xfrm>
            <a:off x="1802775" y="2634016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TLSHAPE_T_c437da9bb6384a608faf60e26696c01e_Duration" hidden="1"/>
          <p:cNvSpPr txBox="1"/>
          <p:nvPr>
            <p:custDataLst>
              <p:tags r:id="rId8"/>
            </p:custDataLst>
          </p:nvPr>
        </p:nvSpPr>
        <p:spPr>
          <a:xfrm>
            <a:off x="0" y="2565097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CA" sz="1000">
                <a:solidFill>
                  <a:srgbClr val="C0504D"/>
                </a:solidFill>
                <a:latin typeface="Calibri" panose="020F0502020204030204" pitchFamily="34" charset="0"/>
              </a:rPr>
              <a:t>12 days</a:t>
            </a:r>
          </a:p>
        </p:txBody>
      </p:sp>
      <p:sp>
        <p:nvSpPr>
          <p:cNvPr id="262" name="OTLSHAPE_T_c437da9bb6384a608faf60e26696c01e_TextPercentage" hidden="1"/>
          <p:cNvSpPr txBox="1"/>
          <p:nvPr>
            <p:custDataLst>
              <p:tags r:id="rId9"/>
            </p:custDataLst>
          </p:nvPr>
        </p:nvSpPr>
        <p:spPr>
          <a:xfrm>
            <a:off x="0" y="2720122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263" name="OTLSHAPE_T_c437da9bb6384a608faf60e26696c01e_StartDate" hidden="1"/>
          <p:cNvSpPr txBox="1"/>
          <p:nvPr>
            <p:custDataLst>
              <p:tags r:id="rId10"/>
            </p:custDataLst>
          </p:nvPr>
        </p:nvSpPr>
        <p:spPr>
          <a:xfrm>
            <a:off x="0" y="2720122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64" name="OTLSHAPE_T_c437da9bb6384a608faf60e26696c01e_EndDate" hidden="1"/>
          <p:cNvSpPr txBox="1"/>
          <p:nvPr>
            <p:custDataLst>
              <p:tags r:id="rId11"/>
            </p:custDataLst>
          </p:nvPr>
        </p:nvSpPr>
        <p:spPr>
          <a:xfrm>
            <a:off x="0" y="2720122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68" name="OTLSHAPE_T_168243d5779f411fa022026669a01db2_ShapePercentage" hidden="1"/>
          <p:cNvSpPr/>
          <p:nvPr>
            <p:custDataLst>
              <p:tags r:id="rId12"/>
            </p:custDataLst>
          </p:nvPr>
        </p:nvSpPr>
        <p:spPr>
          <a:xfrm>
            <a:off x="2416093" y="2969634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TLSHAPE_T_168243d5779f411fa022026669a01db2_Duration" hidden="1"/>
          <p:cNvSpPr txBox="1"/>
          <p:nvPr>
            <p:custDataLst>
              <p:tags r:id="rId13"/>
            </p:custDataLst>
          </p:nvPr>
        </p:nvSpPr>
        <p:spPr>
          <a:xfrm>
            <a:off x="0" y="296963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CA" sz="1000">
                <a:solidFill>
                  <a:srgbClr val="C0504D"/>
                </a:solidFill>
                <a:latin typeface="Calibri" panose="020F0502020204030204" pitchFamily="34" charset="0"/>
              </a:rPr>
              <a:t>15 days</a:t>
            </a:r>
          </a:p>
        </p:txBody>
      </p:sp>
      <p:sp>
        <p:nvSpPr>
          <p:cNvPr id="270" name="OTLSHAPE_T_168243d5779f411fa022026669a01db2_TextPercentage" hidden="1"/>
          <p:cNvSpPr txBox="1"/>
          <p:nvPr>
            <p:custDataLst>
              <p:tags r:id="rId14"/>
            </p:custDataLst>
          </p:nvPr>
        </p:nvSpPr>
        <p:spPr>
          <a:xfrm>
            <a:off x="0" y="31246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271" name="OTLSHAPE_T_168243d5779f411fa022026669a01db2_StartDate" hidden="1"/>
          <p:cNvSpPr txBox="1"/>
          <p:nvPr>
            <p:custDataLst>
              <p:tags r:id="rId15"/>
            </p:custDataLst>
          </p:nvPr>
        </p:nvSpPr>
        <p:spPr>
          <a:xfrm>
            <a:off x="0" y="31246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72" name="OTLSHAPE_T_168243d5779f411fa022026669a01db2_EndDate" hidden="1"/>
          <p:cNvSpPr txBox="1"/>
          <p:nvPr>
            <p:custDataLst>
              <p:tags r:id="rId16"/>
            </p:custDataLst>
          </p:nvPr>
        </p:nvSpPr>
        <p:spPr>
          <a:xfrm>
            <a:off x="0" y="31246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9" name="OTLSHAPE_T_103d0e7e3ed2418eb04aed69bbc2ba08_ShapePercentage" hidden="1"/>
          <p:cNvSpPr/>
          <p:nvPr>
            <p:custDataLst>
              <p:tags r:id="rId17"/>
            </p:custDataLst>
          </p:nvPr>
        </p:nvSpPr>
        <p:spPr>
          <a:xfrm>
            <a:off x="3221072" y="3236334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OTLSHAPE_T_103d0e7e3ed2418eb04aed69bbc2ba08_Duration" hidden="1"/>
          <p:cNvSpPr txBox="1"/>
          <p:nvPr>
            <p:custDataLst>
              <p:tags r:id="rId18"/>
            </p:custDataLst>
          </p:nvPr>
        </p:nvSpPr>
        <p:spPr>
          <a:xfrm>
            <a:off x="0" y="323633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CA" sz="1000">
                <a:solidFill>
                  <a:srgbClr val="C0504D"/>
                </a:solidFill>
                <a:latin typeface="Calibri" panose="020F0502020204030204" pitchFamily="34" charset="0"/>
              </a:rPr>
              <a:t>22 days</a:t>
            </a:r>
          </a:p>
        </p:txBody>
      </p:sp>
      <p:sp>
        <p:nvSpPr>
          <p:cNvPr id="101" name="OTLSHAPE_T_103d0e7e3ed2418eb04aed69bbc2ba08_TextPercentage" hidden="1"/>
          <p:cNvSpPr txBox="1"/>
          <p:nvPr>
            <p:custDataLst>
              <p:tags r:id="rId19"/>
            </p:custDataLst>
          </p:nvPr>
        </p:nvSpPr>
        <p:spPr>
          <a:xfrm>
            <a:off x="0" y="33913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OTLSHAPE_T_103d0e7e3ed2418eb04aed69bbc2ba08_StartDate" hidden="1"/>
          <p:cNvSpPr txBox="1"/>
          <p:nvPr>
            <p:custDataLst>
              <p:tags r:id="rId20"/>
            </p:custDataLst>
          </p:nvPr>
        </p:nvSpPr>
        <p:spPr>
          <a:xfrm>
            <a:off x="0" y="33913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3" name="OTLSHAPE_T_103d0e7e3ed2418eb04aed69bbc2ba08_EndDate" hidden="1"/>
          <p:cNvSpPr txBox="1"/>
          <p:nvPr>
            <p:custDataLst>
              <p:tags r:id="rId21"/>
            </p:custDataLst>
          </p:nvPr>
        </p:nvSpPr>
        <p:spPr>
          <a:xfrm>
            <a:off x="0" y="33913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1" name="OTLSHAPE_T_9d6f4a004fc84f2f865db5bdbf9785e2_ShapePercentage" hidden="1"/>
          <p:cNvSpPr/>
          <p:nvPr>
            <p:custDataLst>
              <p:tags r:id="rId22"/>
            </p:custDataLst>
          </p:nvPr>
        </p:nvSpPr>
        <p:spPr>
          <a:xfrm>
            <a:off x="4371044" y="3503034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OTLSHAPE_T_9d6f4a004fc84f2f865db5bdbf9785e2_Duration" hidden="1"/>
          <p:cNvSpPr txBox="1"/>
          <p:nvPr>
            <p:custDataLst>
              <p:tags r:id="rId23"/>
            </p:custDataLst>
          </p:nvPr>
        </p:nvSpPr>
        <p:spPr>
          <a:xfrm>
            <a:off x="0" y="350303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CA" sz="1000">
                <a:solidFill>
                  <a:srgbClr val="C0504D"/>
                </a:solidFill>
                <a:latin typeface="Calibri" panose="020F0502020204030204" pitchFamily="34" charset="0"/>
              </a:rPr>
              <a:t>43 days</a:t>
            </a:r>
          </a:p>
        </p:txBody>
      </p:sp>
      <p:sp>
        <p:nvSpPr>
          <p:cNvPr id="113" name="OTLSHAPE_T_9d6f4a004fc84f2f865db5bdbf9785e2_TextPercentage" hidden="1"/>
          <p:cNvSpPr txBox="1"/>
          <p:nvPr>
            <p:custDataLst>
              <p:tags r:id="rId24"/>
            </p:custDataLst>
          </p:nvPr>
        </p:nvSpPr>
        <p:spPr>
          <a:xfrm>
            <a:off x="0" y="36580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4" name="OTLSHAPE_T_9d6f4a004fc84f2f865db5bdbf9785e2_StartDate" hidden="1"/>
          <p:cNvSpPr txBox="1"/>
          <p:nvPr>
            <p:custDataLst>
              <p:tags r:id="rId25"/>
            </p:custDataLst>
          </p:nvPr>
        </p:nvSpPr>
        <p:spPr>
          <a:xfrm>
            <a:off x="0" y="36580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5" name="OTLSHAPE_T_9d6f4a004fc84f2f865db5bdbf9785e2_EndDate" hidden="1"/>
          <p:cNvSpPr txBox="1"/>
          <p:nvPr>
            <p:custDataLst>
              <p:tags r:id="rId26"/>
            </p:custDataLst>
          </p:nvPr>
        </p:nvSpPr>
        <p:spPr>
          <a:xfrm>
            <a:off x="0" y="36580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9" name="OTLSHAPE_T_151cd6c1f78c4582a6ba14e669b0097d_ShapePercentage" hidden="1"/>
          <p:cNvSpPr/>
          <p:nvPr>
            <p:custDataLst>
              <p:tags r:id="rId27"/>
            </p:custDataLst>
          </p:nvPr>
        </p:nvSpPr>
        <p:spPr>
          <a:xfrm>
            <a:off x="6709318" y="3769734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TLSHAPE_T_151cd6c1f78c4582a6ba14e669b0097d_Duration" hidden="1"/>
          <p:cNvSpPr txBox="1"/>
          <p:nvPr>
            <p:custDataLst>
              <p:tags r:id="rId28"/>
            </p:custDataLst>
          </p:nvPr>
        </p:nvSpPr>
        <p:spPr>
          <a:xfrm>
            <a:off x="0" y="376973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CA" sz="1000">
                <a:solidFill>
                  <a:srgbClr val="C0504D"/>
                </a:solidFill>
                <a:latin typeface="Calibri" panose="020F0502020204030204" pitchFamily="34" charset="0"/>
              </a:rPr>
              <a:t>44 days</a:t>
            </a:r>
          </a:p>
        </p:txBody>
      </p:sp>
      <p:sp>
        <p:nvSpPr>
          <p:cNvPr id="121" name="OTLSHAPE_T_151cd6c1f78c4582a6ba14e669b0097d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39247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OTLSHAPE_T_151cd6c1f78c4582a6ba14e669b0097d_StartDate" hidden="1"/>
          <p:cNvSpPr txBox="1"/>
          <p:nvPr>
            <p:custDataLst>
              <p:tags r:id="rId30"/>
            </p:custDataLst>
          </p:nvPr>
        </p:nvSpPr>
        <p:spPr>
          <a:xfrm>
            <a:off x="0" y="39247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3" name="OTLSHAPE_T_151cd6c1f78c4582a6ba14e669b0097d_EndDate" hidden="1"/>
          <p:cNvSpPr txBox="1"/>
          <p:nvPr>
            <p:custDataLst>
              <p:tags r:id="rId31"/>
            </p:custDataLst>
          </p:nvPr>
        </p:nvSpPr>
        <p:spPr>
          <a:xfrm>
            <a:off x="0" y="39247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7" name="OTLSHAPE_T_5d4c1b0497824101a476a145459a8b04_ShapePercentage" hidden="1"/>
          <p:cNvSpPr/>
          <p:nvPr>
            <p:custDataLst>
              <p:tags r:id="rId32"/>
            </p:custDataLst>
          </p:nvPr>
        </p:nvSpPr>
        <p:spPr>
          <a:xfrm>
            <a:off x="9085925" y="4036434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OTLSHAPE_T_5d4c1b0497824101a476a145459a8b04_Duration" hidden="1"/>
          <p:cNvSpPr txBox="1"/>
          <p:nvPr>
            <p:custDataLst>
              <p:tags r:id="rId33"/>
            </p:custDataLst>
          </p:nvPr>
        </p:nvSpPr>
        <p:spPr>
          <a:xfrm>
            <a:off x="0" y="403643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CA" sz="1000">
                <a:solidFill>
                  <a:srgbClr val="C0504D"/>
                </a:solidFill>
                <a:latin typeface="Calibri" panose="020F0502020204030204" pitchFamily="34" charset="0"/>
              </a:rPr>
              <a:t>20 days</a:t>
            </a:r>
          </a:p>
        </p:txBody>
      </p:sp>
      <p:sp>
        <p:nvSpPr>
          <p:cNvPr id="371" name="OTLSHAPE_T_5d4c1b0497824101a476a145459a8b04_TextPercentage" hidden="1"/>
          <p:cNvSpPr txBox="1"/>
          <p:nvPr>
            <p:custDataLst>
              <p:tags r:id="rId34"/>
            </p:custDataLst>
          </p:nvPr>
        </p:nvSpPr>
        <p:spPr>
          <a:xfrm>
            <a:off x="0" y="41914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374" name="OTLSHAPE_T_5d4c1b0497824101a476a145459a8b04_StartDate" hidden="1"/>
          <p:cNvSpPr txBox="1"/>
          <p:nvPr>
            <p:custDataLst>
              <p:tags r:id="rId35"/>
            </p:custDataLst>
          </p:nvPr>
        </p:nvSpPr>
        <p:spPr>
          <a:xfrm>
            <a:off x="0" y="41914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377" name="OTLSHAPE_T_5d4c1b0497824101a476a145459a8b04_EndDate" hidden="1"/>
          <p:cNvSpPr txBox="1"/>
          <p:nvPr>
            <p:custDataLst>
              <p:tags r:id="rId36"/>
            </p:custDataLst>
          </p:nvPr>
        </p:nvSpPr>
        <p:spPr>
          <a:xfrm>
            <a:off x="0" y="4191459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C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381" name="Group 380"/>
          <p:cNvGrpSpPr/>
          <p:nvPr/>
        </p:nvGrpSpPr>
        <p:grpSpPr>
          <a:xfrm>
            <a:off x="241140" y="1508290"/>
            <a:ext cx="11692167" cy="4627684"/>
            <a:chOff x="241140" y="2405762"/>
            <a:chExt cx="11692167" cy="3424170"/>
          </a:xfrm>
        </p:grpSpPr>
        <p:cxnSp>
          <p:nvCxnSpPr>
            <p:cNvPr id="31" name="OTLSHAPE_T_5d4c1b0497824101a476a145459a8b04_RightVerticalConnector1"/>
            <p:cNvCxnSpPr/>
            <p:nvPr>
              <p:custDataLst>
                <p:tags r:id="rId37"/>
              </p:custDataLst>
            </p:nvPr>
          </p:nvCxnSpPr>
          <p:spPr>
            <a:xfrm>
              <a:off x="10159232" y="4239634"/>
              <a:ext cx="0" cy="903866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OTLSHAPE_T_151cd6c1f78c4582a6ba14e669b0097d_RightVerticalConnector1"/>
            <p:cNvCxnSpPr/>
            <p:nvPr>
              <p:custDataLst>
                <p:tags r:id="rId38"/>
              </p:custDataLst>
            </p:nvPr>
          </p:nvCxnSpPr>
          <p:spPr>
            <a:xfrm>
              <a:off x="9085925" y="3972934"/>
              <a:ext cx="0" cy="1170566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OTLSHAPE_T_9d6f4a004fc84f2f865db5bdbf9785e2_RightVerticalConnector1"/>
            <p:cNvCxnSpPr/>
            <p:nvPr>
              <p:custDataLst>
                <p:tags r:id="rId39"/>
              </p:custDataLst>
            </p:nvPr>
          </p:nvCxnSpPr>
          <p:spPr>
            <a:xfrm>
              <a:off x="6709318" y="3706234"/>
              <a:ext cx="0" cy="1437266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OTLSHAPE_T_103d0e7e3ed2418eb04aed69bbc2ba08_RightVerticalConnector1"/>
            <p:cNvCxnSpPr/>
            <p:nvPr>
              <p:custDataLst>
                <p:tags r:id="rId40"/>
              </p:custDataLst>
            </p:nvPr>
          </p:nvCxnSpPr>
          <p:spPr>
            <a:xfrm>
              <a:off x="4371044" y="3439534"/>
              <a:ext cx="0" cy="1703966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OTLSHAPE_T_168243d5779f411fa022026669a01db2_RightVerticalConnector2"/>
            <p:cNvCxnSpPr/>
            <p:nvPr>
              <p:custDataLst>
                <p:tags r:id="rId41"/>
              </p:custDataLst>
            </p:nvPr>
          </p:nvCxnSpPr>
          <p:spPr>
            <a:xfrm>
              <a:off x="3221072" y="4613353"/>
              <a:ext cx="0" cy="530147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OTLSHAPE_T_168243d5779f411fa022026669a01db2_RightVerticalConnector1"/>
            <p:cNvCxnSpPr/>
            <p:nvPr>
              <p:custDataLst>
                <p:tags r:id="rId42"/>
              </p:custDataLst>
            </p:nvPr>
          </p:nvCxnSpPr>
          <p:spPr>
            <a:xfrm>
              <a:off x="3221072" y="3172834"/>
              <a:ext cx="0" cy="12700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OTLSHAPE_T_168243d5779f411fa022026669a01db2_LeftVerticalConnector2"/>
            <p:cNvCxnSpPr/>
            <p:nvPr>
              <p:custDataLst>
                <p:tags r:id="rId43"/>
              </p:custDataLst>
            </p:nvPr>
          </p:nvCxnSpPr>
          <p:spPr>
            <a:xfrm>
              <a:off x="2416093" y="3423194"/>
              <a:ext cx="0" cy="1720306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OTLSHAPE_T_168243d5779f411fa022026669a01db2_LeftVerticalConnector1"/>
            <p:cNvCxnSpPr/>
            <p:nvPr>
              <p:custDataLst>
                <p:tags r:id="rId44"/>
              </p:custDataLst>
            </p:nvPr>
          </p:nvCxnSpPr>
          <p:spPr>
            <a:xfrm>
              <a:off x="2416093" y="3172834"/>
              <a:ext cx="0" cy="7984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OTLSHAPE_T_c437da9bb6384a608faf60e26696c01e_RightVerticalConnector2"/>
            <p:cNvCxnSpPr/>
            <p:nvPr>
              <p:custDataLst>
                <p:tags r:id="rId45"/>
              </p:custDataLst>
            </p:nvPr>
          </p:nvCxnSpPr>
          <p:spPr>
            <a:xfrm>
              <a:off x="2377760" y="3423194"/>
              <a:ext cx="0" cy="1720306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OTLSHAPE_T_c437da9bb6384a608faf60e26696c01e_RightVerticalConnector1"/>
            <p:cNvCxnSpPr/>
            <p:nvPr>
              <p:custDataLst>
                <p:tags r:id="rId46"/>
              </p:custDataLst>
            </p:nvPr>
          </p:nvCxnSpPr>
          <p:spPr>
            <a:xfrm>
              <a:off x="2377760" y="2837216"/>
              <a:ext cx="0" cy="41545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OTLSHAPE_T_c437da9bb6384a608faf60e26696c01e_LeftVerticalConnector3"/>
            <p:cNvCxnSpPr/>
            <p:nvPr>
              <p:custDataLst>
                <p:tags r:id="rId47"/>
              </p:custDataLst>
            </p:nvPr>
          </p:nvCxnSpPr>
          <p:spPr>
            <a:xfrm>
              <a:off x="1802775" y="3423194"/>
              <a:ext cx="0" cy="1720306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OTLSHAPE_T_c437da9bb6384a608faf60e26696c01e_LeftVerticalConnector2"/>
            <p:cNvCxnSpPr/>
            <p:nvPr>
              <p:custDataLst>
                <p:tags r:id="rId48"/>
              </p:custDataLst>
            </p:nvPr>
          </p:nvCxnSpPr>
          <p:spPr>
            <a:xfrm>
              <a:off x="1802775" y="3156494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OTLSHAPE_T_c437da9bb6384a608faf60e26696c01e_LeftVerticalConnector1"/>
            <p:cNvCxnSpPr/>
            <p:nvPr>
              <p:custDataLst>
                <p:tags r:id="rId49"/>
              </p:custDataLst>
            </p:nvPr>
          </p:nvCxnSpPr>
          <p:spPr>
            <a:xfrm>
              <a:off x="1802775" y="2837216"/>
              <a:ext cx="0" cy="14875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OTLSHAPE_M_e185500b57d84dd88aaa8eb614512823_Connector1"/>
            <p:cNvCxnSpPr/>
            <p:nvPr>
              <p:custDataLst>
                <p:tags r:id="rId50"/>
              </p:custDataLst>
            </p:nvPr>
          </p:nvCxnSpPr>
          <p:spPr>
            <a:xfrm>
              <a:off x="2384110" y="4561156"/>
              <a:ext cx="0" cy="582344"/>
            </a:xfrm>
            <a:prstGeom prst="line">
              <a:avLst/>
            </a:prstGeom>
            <a:ln w="7620" cap="flat" cmpd="sng" algn="ctr">
              <a:solidFill>
                <a:srgbClr val="0072BC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TLSHAPE_TB_00000000000000000000000000000000_ElapsedTimeExtension"/>
            <p:cNvSpPr/>
            <p:nvPr>
              <p:custDataLst>
                <p:tags r:id="rId51"/>
              </p:custDataLst>
            </p:nvPr>
          </p:nvSpPr>
          <p:spPr>
            <a:xfrm>
              <a:off x="844465" y="2565097"/>
              <a:ext cx="977900" cy="2578403"/>
            </a:xfrm>
            <a:prstGeom prst="rect">
              <a:avLst/>
            </a:prstGeom>
            <a:gradFill flip="none" rotWithShape="1">
              <a:gsLst>
                <a:gs pos="100000">
                  <a:srgbClr val="FFC000">
                    <a:alpha val="30196"/>
                  </a:srgbClr>
                </a:gs>
                <a:gs pos="0">
                  <a:srgbClr val="FFC000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TLSHAPE_TB_00000000000000000000000000000000_LeftEndCaps"/>
            <p:cNvSpPr txBox="1"/>
            <p:nvPr>
              <p:custDataLst>
                <p:tags r:id="rId52"/>
              </p:custDataLst>
            </p:nvPr>
          </p:nvSpPr>
          <p:spPr>
            <a:xfrm>
              <a:off x="254000" y="5194469"/>
              <a:ext cx="451662" cy="27906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en-CA" b="1" spc="-38">
                  <a:solidFill>
                    <a:srgbClr val="C0504D"/>
                  </a:solidFill>
                  <a:latin typeface="Calibri" panose="020F0502020204030204" pitchFamily="34" charset="0"/>
                </a:rPr>
                <a:t>2016</a:t>
              </a:r>
            </a:p>
          </p:txBody>
        </p:sp>
        <p:sp>
          <p:nvSpPr>
            <p:cNvPr id="4" name="OTLSHAPE_TB_00000000000000000000000000000000_RightEndCaps"/>
            <p:cNvSpPr txBox="1"/>
            <p:nvPr>
              <p:custDataLst>
                <p:tags r:id="rId53"/>
              </p:custDataLst>
            </p:nvPr>
          </p:nvSpPr>
          <p:spPr>
            <a:xfrm>
              <a:off x="11474534" y="5194469"/>
              <a:ext cx="451662" cy="27906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en-CA" b="1" spc="-38">
                  <a:solidFill>
                    <a:srgbClr val="C0504D"/>
                  </a:solidFill>
                  <a:latin typeface="Calibri" panose="020F0502020204030204" pitchFamily="34" charset="0"/>
                </a:rPr>
                <a:t>2017</a:t>
              </a:r>
            </a:p>
          </p:txBody>
        </p:sp>
        <p:sp>
          <p:nvSpPr>
            <p:cNvPr id="5" name="OTLSHAPE_TB_00000000000000000000000000000000_ScaleContainer"/>
            <p:cNvSpPr/>
            <p:nvPr>
              <p:custDataLst>
                <p:tags r:id="rId54"/>
              </p:custDataLst>
            </p:nvPr>
          </p:nvSpPr>
          <p:spPr>
            <a:xfrm>
              <a:off x="844465" y="5143500"/>
              <a:ext cx="10515600" cy="381000"/>
            </a:xfrm>
            <a:prstGeom prst="rect">
              <a:avLst/>
            </a:prstGeom>
            <a:solidFill>
              <a:srgbClr val="B2B2B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TLSHAPE_TB_00000000000000000000000000000000_ElapsedTime"/>
            <p:cNvSpPr/>
            <p:nvPr>
              <p:custDataLst>
                <p:tags r:id="rId55"/>
              </p:custDataLst>
            </p:nvPr>
          </p:nvSpPr>
          <p:spPr>
            <a:xfrm>
              <a:off x="844465" y="5143500"/>
              <a:ext cx="977900" cy="381000"/>
            </a:xfrm>
            <a:prstGeom prst="rect">
              <a:avLst/>
            </a:prstGeom>
            <a:solidFill>
              <a:schemeClr val="accent4">
                <a:alpha val="30196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TLSHAPE_TB_00000000000000000000000000000000_TodayMarkerShape"/>
            <p:cNvSpPr/>
            <p:nvPr>
              <p:custDataLst>
                <p:tags r:id="rId56"/>
              </p:custDataLst>
            </p:nvPr>
          </p:nvSpPr>
          <p:spPr>
            <a:xfrm>
              <a:off x="2263460" y="5524500"/>
              <a:ext cx="114300" cy="127000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TLSHAPE_TB_00000000000000000000000000000000_TodayMarkerText"/>
            <p:cNvSpPr txBox="1"/>
            <p:nvPr>
              <p:custDataLst>
                <p:tags r:id="rId57"/>
              </p:custDataLst>
            </p:nvPr>
          </p:nvSpPr>
          <p:spPr>
            <a:xfrm>
              <a:off x="2143036" y="5643877"/>
              <a:ext cx="3683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en-CA" sz="1200" spc="-12" dirty="0">
                  <a:solidFill>
                    <a:schemeClr val="dk1"/>
                  </a:solidFill>
                  <a:latin typeface="Calibri" panose="020F0502020204030204" pitchFamily="34" charset="0"/>
                </a:rPr>
                <a:t>Today</a:t>
              </a:r>
            </a:p>
          </p:txBody>
        </p:sp>
        <p:sp>
          <p:nvSpPr>
            <p:cNvPr id="10" name="OTLSHAPE_TB_00000000000000000000000000000000_TimescaleInterval1"/>
            <p:cNvSpPr txBox="1"/>
            <p:nvPr>
              <p:custDataLst>
                <p:tags r:id="rId58"/>
              </p:custDataLst>
            </p:nvPr>
          </p:nvSpPr>
          <p:spPr>
            <a:xfrm>
              <a:off x="907965" y="5240972"/>
              <a:ext cx="182742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CA" sz="1200" spc="-26">
                  <a:solidFill>
                    <a:schemeClr val="dk1"/>
                  </a:solidFill>
                  <a:latin typeface="Calibri" panose="020F0502020204030204" pitchFamily="34" charset="0"/>
                </a:rPr>
                <a:t>Q3</a:t>
              </a:r>
            </a:p>
          </p:txBody>
        </p:sp>
        <p:sp>
          <p:nvSpPr>
            <p:cNvPr id="11" name="OTLSHAPE_TB_00000000000000000000000000000000_TimescaleInterval2"/>
            <p:cNvSpPr txBox="1"/>
            <p:nvPr>
              <p:custDataLst>
                <p:tags r:id="rId59"/>
              </p:custDataLst>
            </p:nvPr>
          </p:nvSpPr>
          <p:spPr>
            <a:xfrm>
              <a:off x="4434544" y="5240972"/>
              <a:ext cx="182742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CA" sz="1200" spc="-26">
                  <a:solidFill>
                    <a:schemeClr val="dk1"/>
                  </a:solidFill>
                  <a:latin typeface="Calibri" panose="020F0502020204030204" pitchFamily="34" charset="0"/>
                </a:rPr>
                <a:t>Q4</a:t>
              </a:r>
            </a:p>
          </p:txBody>
        </p:sp>
        <p:sp>
          <p:nvSpPr>
            <p:cNvPr id="12" name="OTLSHAPE_TB_00000000000000000000000000000000_TimescaleInterval3"/>
            <p:cNvSpPr txBox="1"/>
            <p:nvPr>
              <p:custDataLst>
                <p:tags r:id="rId60"/>
              </p:custDataLst>
            </p:nvPr>
          </p:nvSpPr>
          <p:spPr>
            <a:xfrm>
              <a:off x="7961122" y="5181600"/>
              <a:ext cx="314189" cy="3048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CA" sz="1200" spc="-20">
                  <a:solidFill>
                    <a:schemeClr val="dk1"/>
                  </a:solidFill>
                  <a:latin typeface="Calibri" panose="020F0502020204030204" pitchFamily="34" charset="0"/>
                </a:rPr>
                <a:t>Q1
2017</a:t>
              </a:r>
            </a:p>
          </p:txBody>
        </p:sp>
        <p:sp>
          <p:nvSpPr>
            <p:cNvPr id="256" name="OTLSHAPE_M_e185500b57d84dd88aaa8eb614512823_Title"/>
            <p:cNvSpPr txBox="1"/>
            <p:nvPr>
              <p:custDataLst>
                <p:tags r:id="rId61"/>
              </p:custDataLst>
            </p:nvPr>
          </p:nvSpPr>
          <p:spPr>
            <a:xfrm>
              <a:off x="2606360" y="4442834"/>
              <a:ext cx="1524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C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Primary Prototype Display</a:t>
              </a:r>
            </a:p>
          </p:txBody>
        </p:sp>
        <p:sp>
          <p:nvSpPr>
            <p:cNvPr id="257" name="OTLSHAPE_M_e185500b57d84dd88aaa8eb614512823_Date"/>
            <p:cNvSpPr txBox="1"/>
            <p:nvPr>
              <p:custDataLst>
                <p:tags r:id="rId62"/>
              </p:custDataLst>
            </p:nvPr>
          </p:nvSpPr>
          <p:spPr>
            <a:xfrm>
              <a:off x="2606360" y="4638753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C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8/10/2016</a:t>
              </a:r>
            </a:p>
          </p:txBody>
        </p:sp>
        <p:sp>
          <p:nvSpPr>
            <p:cNvPr id="258" name="OTLSHAPE_M_e185500b57d84dd88aaa8eb614512823_Shape"/>
            <p:cNvSpPr/>
            <p:nvPr>
              <p:custDataLst>
                <p:tags r:id="rId63"/>
              </p:custDataLst>
            </p:nvPr>
          </p:nvSpPr>
          <p:spPr>
            <a:xfrm rot="16200000">
              <a:off x="2409510" y="4561156"/>
              <a:ext cx="165100" cy="165100"/>
            </a:xfrm>
            <a:prstGeom prst="flowChartMerge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9" name="OTLSHAPE_T_c437da9bb6384a608faf60e26696c01e_Shape"/>
            <p:cNvSpPr/>
            <p:nvPr>
              <p:custDataLst>
                <p:tags r:id="rId64"/>
              </p:custDataLst>
            </p:nvPr>
          </p:nvSpPr>
          <p:spPr>
            <a:xfrm>
              <a:off x="1802775" y="2634016"/>
              <a:ext cx="584200" cy="203200"/>
            </a:xfrm>
            <a:prstGeom prst="rect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5" name="OTLSHAPE_T_c437da9bb6384a608faf60e26696c01e_Title"/>
            <p:cNvSpPr txBox="1"/>
            <p:nvPr>
              <p:custDataLst>
                <p:tags r:id="rId65"/>
              </p:custDataLst>
            </p:nvPr>
          </p:nvSpPr>
          <p:spPr>
            <a:xfrm>
              <a:off x="241140" y="2565097"/>
              <a:ext cx="1511300" cy="3410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CA" sz="1100" b="1">
                  <a:solidFill>
                    <a:schemeClr val="dk1"/>
                  </a:solidFill>
                  <a:latin typeface="Calibri" panose="020F0502020204030204" pitchFamily="34" charset="0"/>
                </a:rPr>
                <a:t>Primary Prototype (App + Sensor)</a:t>
              </a:r>
            </a:p>
          </p:txBody>
        </p:sp>
        <p:sp>
          <p:nvSpPr>
            <p:cNvPr id="266" name="OTLSHAPE_T_c437da9bb6384a608faf60e26696c01e_JoinedDate"/>
            <p:cNvSpPr txBox="1"/>
            <p:nvPr>
              <p:custDataLst>
                <p:tags r:id="rId66"/>
              </p:custDataLst>
            </p:nvPr>
          </p:nvSpPr>
          <p:spPr>
            <a:xfrm>
              <a:off x="2428560" y="2658103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C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7/26/2016 - 8/10/2016</a:t>
              </a:r>
            </a:p>
          </p:txBody>
        </p:sp>
        <p:sp>
          <p:nvSpPr>
            <p:cNvPr id="267" name="OTLSHAPE_T_168243d5779f411fa022026669a01db2_Shape"/>
            <p:cNvSpPr/>
            <p:nvPr>
              <p:custDataLst>
                <p:tags r:id="rId67"/>
              </p:custDataLst>
            </p:nvPr>
          </p:nvSpPr>
          <p:spPr>
            <a:xfrm>
              <a:off x="2416093" y="2969634"/>
              <a:ext cx="812800" cy="2032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6" name="OTLSHAPE_T_168243d5779f411fa022026669a01db2_Title"/>
            <p:cNvSpPr txBox="1"/>
            <p:nvPr>
              <p:custDataLst>
                <p:tags r:id="rId68"/>
              </p:custDataLst>
            </p:nvPr>
          </p:nvSpPr>
          <p:spPr>
            <a:xfrm>
              <a:off x="599823" y="2985975"/>
              <a:ext cx="1778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CA" sz="1100" b="1" spc="-2">
                  <a:solidFill>
                    <a:schemeClr val="dk1"/>
                  </a:solidFill>
                  <a:latin typeface="Calibri" panose="020F0502020204030204" pitchFamily="34" charset="0"/>
                </a:rPr>
                <a:t>Final Prototype (App + Sensor)</a:t>
              </a:r>
            </a:p>
          </p:txBody>
        </p:sp>
        <p:sp>
          <p:nvSpPr>
            <p:cNvPr id="97" name="OTLSHAPE_T_168243d5779f411fa022026669a01db2_JoinedDate"/>
            <p:cNvSpPr txBox="1"/>
            <p:nvPr>
              <p:custDataLst>
                <p:tags r:id="rId69"/>
              </p:custDataLst>
            </p:nvPr>
          </p:nvSpPr>
          <p:spPr>
            <a:xfrm>
              <a:off x="3271872" y="2993722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C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8/11/2016 - 8/31/2016</a:t>
              </a:r>
            </a:p>
          </p:txBody>
        </p:sp>
        <p:sp>
          <p:nvSpPr>
            <p:cNvPr id="98" name="OTLSHAPE_T_103d0e7e3ed2418eb04aed69bbc2ba08_Shape"/>
            <p:cNvSpPr/>
            <p:nvPr>
              <p:custDataLst>
                <p:tags r:id="rId70"/>
              </p:custDataLst>
            </p:nvPr>
          </p:nvSpPr>
          <p:spPr>
            <a:xfrm>
              <a:off x="3221072" y="3236334"/>
              <a:ext cx="1155700" cy="2032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TLSHAPE_T_103d0e7e3ed2418eb04aed69bbc2ba08_Title"/>
            <p:cNvSpPr txBox="1"/>
            <p:nvPr>
              <p:custDataLst>
                <p:tags r:id="rId71"/>
              </p:custDataLst>
            </p:nvPr>
          </p:nvSpPr>
          <p:spPr>
            <a:xfrm>
              <a:off x="1592594" y="3252675"/>
              <a:ext cx="15875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C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Beta Testing (App + Sensor)</a:t>
              </a:r>
            </a:p>
          </p:txBody>
        </p:sp>
        <p:sp>
          <p:nvSpPr>
            <p:cNvPr id="105" name="OTLSHAPE_T_103d0e7e3ed2418eb04aed69bbc2ba08_JoinedDate"/>
            <p:cNvSpPr txBox="1"/>
            <p:nvPr>
              <p:custDataLst>
                <p:tags r:id="rId72"/>
              </p:custDataLst>
            </p:nvPr>
          </p:nvSpPr>
          <p:spPr>
            <a:xfrm>
              <a:off x="4421844" y="3260422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C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9/1/2016 - 9/30/2016</a:t>
              </a:r>
            </a:p>
          </p:txBody>
        </p:sp>
        <p:sp>
          <p:nvSpPr>
            <p:cNvPr id="106" name="OTLSHAPE_T_9d6f4a004fc84f2f865db5bdbf9785e2_Shape"/>
            <p:cNvSpPr/>
            <p:nvPr>
              <p:custDataLst>
                <p:tags r:id="rId73"/>
              </p:custDataLst>
            </p:nvPr>
          </p:nvSpPr>
          <p:spPr>
            <a:xfrm>
              <a:off x="4371044" y="3503034"/>
              <a:ext cx="2349500" cy="203200"/>
            </a:xfrm>
            <a:prstGeom prst="rec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TLSHAPE_T_9d6f4a004fc84f2f865db5bdbf9785e2_JoinedDate"/>
            <p:cNvSpPr txBox="1"/>
            <p:nvPr>
              <p:custDataLst>
                <p:tags r:id="rId74"/>
              </p:custDataLst>
            </p:nvPr>
          </p:nvSpPr>
          <p:spPr>
            <a:xfrm>
              <a:off x="6760118" y="3527122"/>
              <a:ext cx="12700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C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10/1/2016 - 11/30/2016</a:t>
              </a:r>
            </a:p>
          </p:txBody>
        </p:sp>
        <p:sp>
          <p:nvSpPr>
            <p:cNvPr id="117" name="OTLSHAPE_T_9d6f4a004fc84f2f865db5bdbf9785e2_Title"/>
            <p:cNvSpPr txBox="1"/>
            <p:nvPr>
              <p:custDataLst>
                <p:tags r:id="rId75"/>
              </p:custDataLst>
            </p:nvPr>
          </p:nvSpPr>
          <p:spPr>
            <a:xfrm>
              <a:off x="4852370" y="3519375"/>
              <a:ext cx="13843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CA" sz="1100" b="1" spc="-2">
                  <a:solidFill>
                    <a:schemeClr val="dk1"/>
                  </a:solidFill>
                  <a:latin typeface="Calibri" panose="020F0502020204030204" pitchFamily="34" charset="0"/>
                </a:rPr>
                <a:t>Final Sensor + Final App</a:t>
              </a:r>
            </a:p>
          </p:txBody>
        </p:sp>
        <p:sp>
          <p:nvSpPr>
            <p:cNvPr id="118" name="OTLSHAPE_T_151cd6c1f78c4582a6ba14e669b0097d_Shape"/>
            <p:cNvSpPr/>
            <p:nvPr>
              <p:custDataLst>
                <p:tags r:id="rId76"/>
              </p:custDataLst>
            </p:nvPr>
          </p:nvSpPr>
          <p:spPr>
            <a:xfrm>
              <a:off x="6709318" y="3769734"/>
              <a:ext cx="2387600" cy="203200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OTLSHAPE_T_151cd6c1f78c4582a6ba14e669b0097d_JoinedDate"/>
            <p:cNvSpPr txBox="1"/>
            <p:nvPr>
              <p:custDataLst>
                <p:tags r:id="rId77"/>
              </p:custDataLst>
            </p:nvPr>
          </p:nvSpPr>
          <p:spPr>
            <a:xfrm>
              <a:off x="9136725" y="3793822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C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12/1/2016 - 1/31/2017</a:t>
              </a:r>
            </a:p>
          </p:txBody>
        </p:sp>
        <p:sp>
          <p:nvSpPr>
            <p:cNvPr id="125" name="OTLSHAPE_T_151cd6c1f78c4582a6ba14e669b0097d_Title"/>
            <p:cNvSpPr txBox="1"/>
            <p:nvPr>
              <p:custDataLst>
                <p:tags r:id="rId78"/>
              </p:custDataLst>
            </p:nvPr>
          </p:nvSpPr>
          <p:spPr>
            <a:xfrm>
              <a:off x="7371059" y="3786075"/>
              <a:ext cx="1054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C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Beta Testing (App)</a:t>
              </a:r>
            </a:p>
          </p:txBody>
        </p:sp>
        <p:sp>
          <p:nvSpPr>
            <p:cNvPr id="126" name="OTLSHAPE_T_5d4c1b0497824101a476a145459a8b04_Shape"/>
            <p:cNvSpPr/>
            <p:nvPr>
              <p:custDataLst>
                <p:tags r:id="rId79"/>
              </p:custDataLst>
            </p:nvPr>
          </p:nvSpPr>
          <p:spPr>
            <a:xfrm>
              <a:off x="9085925" y="4036434"/>
              <a:ext cx="1079500" cy="203200"/>
            </a:xfrm>
            <a:prstGeom prst="rect">
              <a:avLst/>
            </a:prstGeom>
            <a:solidFill>
              <a:schemeClr val="lt2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9" name="OTLSHAPE_T_5d4c1b0497824101a476a145459a8b04_JoinedDate"/>
            <p:cNvSpPr txBox="1"/>
            <p:nvPr>
              <p:custDataLst>
                <p:tags r:id="rId80"/>
              </p:custDataLst>
            </p:nvPr>
          </p:nvSpPr>
          <p:spPr>
            <a:xfrm>
              <a:off x="10210032" y="4060522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C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2/1/2017 - 2/28/2017</a:t>
              </a:r>
            </a:p>
          </p:txBody>
        </p:sp>
        <p:sp>
          <p:nvSpPr>
            <p:cNvPr id="380" name="OTLSHAPE_T_5d4c1b0497824101a476a145459a8b04_Title"/>
            <p:cNvSpPr txBox="1"/>
            <p:nvPr>
              <p:custDataLst>
                <p:tags r:id="rId81"/>
              </p:custDataLst>
            </p:nvPr>
          </p:nvSpPr>
          <p:spPr>
            <a:xfrm>
              <a:off x="9351158" y="4052775"/>
              <a:ext cx="54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C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Final App</a:t>
              </a:r>
            </a:p>
          </p:txBody>
        </p:sp>
        <p:pic>
          <p:nvPicPr>
            <p:cNvPr id="373" name="Picture 2" descr="https://upload.wikimedia.org/wikipedia/commons/thumb/d/d7/Android_robot.svg/2000px-Android_robot.svg.png"/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80141" y="2405762"/>
              <a:ext cx="425720" cy="516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cdn.osxdaily.com/wp-content/uploads/2010/10/giant-apple-logo-bw.png"/>
            <p:cNvPicPr>
              <a:picLocks noChangeAspect="1" noChangeArrowheads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6449" y="4236970"/>
              <a:ext cx="249138" cy="44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5" name="Picture 2" descr="https://upload.wikimedia.org/wikipedia/commons/thumb/d/d7/Android_robot.svg/2000px-Android_robot.svg.png"/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61601" y="3172834"/>
              <a:ext cx="425720" cy="516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6" name="Picture 2" descr="https://upload.wikimedia.org/wikipedia/commons/thumb/d/d7/Android_robot.svg/2000px-Android_robot.svg.png"/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48802" y="4292637"/>
              <a:ext cx="302264" cy="36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pixabay.com/static/uploads/photo/2013/02/12/09/07/microsoft-80660_960_720.png"/>
            <p:cNvPicPr>
              <a:picLocks noChangeAspect="1" noChangeArrowheads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5939" y="4302022"/>
              <a:ext cx="227368" cy="31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https://upload.wikimedia.org/wikipedia/commons/thumb/d/d7/Android_robot.svg/2000px-Android_robot.svg.png"/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31273" y="2711389"/>
              <a:ext cx="425720" cy="516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https://upload.wikimedia.org/wikipedia/commons/thumb/d/d7/Android_robot.svg/2000px-Android_robot.svg.png"/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05045" y="2951034"/>
              <a:ext cx="425720" cy="516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4" descr="http://cdn.osxdaily.com/wp-content/uploads/2010/10/giant-apple-logo-bw.png"/>
            <p:cNvPicPr>
              <a:picLocks noChangeAspect="1" noChangeArrowheads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3426" y="3535830"/>
              <a:ext cx="291819" cy="51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6" descr="https://pixabay.com/static/uploads/photo/2013/02/12/09/07/microsoft-80660_960_720.png"/>
            <p:cNvPicPr>
              <a:picLocks noChangeAspect="1" noChangeArrowheads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3104" y="3630960"/>
              <a:ext cx="268818" cy="367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6476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3.googleusercontent.com/-yr5GrCgWirc/VEKWKd1EoSI/AAAAAAAAG4I/2V4pyfH9tLs/w1366-h768/cbm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1308" y="3758588"/>
            <a:ext cx="45018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Thank You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54260" y="5030397"/>
            <a:ext cx="2954078" cy="1001172"/>
            <a:chOff x="9273910" y="5754727"/>
            <a:chExt cx="2954078" cy="10011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0210" y="6212974"/>
              <a:ext cx="2695575" cy="542925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9273910" y="6155099"/>
              <a:ext cx="2871790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997330" y="5754727"/>
              <a:ext cx="1230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latin typeface="Champagne &amp; Limousines" panose="020B0502020202020204" pitchFamily="34" charset="0"/>
                  <a:ea typeface="Champagne &amp; Limousines" panose="020B0502020202020204" pitchFamily="34" charset="0"/>
                </a:rPr>
                <a:t>Powered By: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584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3.googleusercontent.com/-4lFZAiWeVxU/VZ17vbBb65I/AAAAAAAACTo/utYmNniG1VM/w1600-h900/rochesterday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049" y="-133931"/>
            <a:ext cx="12430098" cy="7194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6" descr="https://material-design.storage.googleapis.com/publish/material_v_8/material_ext_publish/0B7WCemMG6e0VbllzZkpZLXZmNTA/patterns_empty_state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8" t="10267" r="27211" b="14532"/>
          <a:stretch/>
        </p:blipFill>
        <p:spPr bwMode="auto">
          <a:xfrm>
            <a:off x="4267200" y="613820"/>
            <a:ext cx="3657600" cy="60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09954" y="1040150"/>
            <a:ext cx="2452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Solution</a:t>
            </a:r>
            <a:endParaRPr lang="en-CA" sz="4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09954" y="2143586"/>
            <a:ext cx="3169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ParkCure</a:t>
            </a:r>
            <a:r>
              <a:rPr lang="en-CA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provides </a:t>
            </a:r>
            <a:r>
              <a:rPr lang="en-CA" dirty="0" err="1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IoT</a:t>
            </a:r>
            <a:r>
              <a:rPr lang="en-CA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(</a:t>
            </a:r>
            <a:r>
              <a:rPr lang="en-CA" dirty="0" err="1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Intenet</a:t>
            </a:r>
            <a:r>
              <a:rPr lang="en-CA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of Things) based services where Space Owners can rent their private space and users can buy that space for certain time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05" y="3617942"/>
            <a:ext cx="1423541" cy="14235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548" y="3546350"/>
            <a:ext cx="1624338" cy="1624338"/>
          </a:xfrm>
          <a:prstGeom prst="rect">
            <a:avLst/>
          </a:prstGeom>
        </p:spPr>
      </p:pic>
      <p:pic>
        <p:nvPicPr>
          <p:cNvPr id="19" name="Picture 2" descr="https://openclipart.org/image/2400px/svg_to_png/202784/141235899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22" y="5101157"/>
            <a:ext cx="1111556" cy="111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aterial-design.storage.googleapis.com/publish/material_v_8/material_ext_publish/0B7WCemMG6e0VbllzZkpZLXZmNTA/patterns_empty_state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8" t="10267" r="27211" b="14532"/>
          <a:stretch/>
        </p:blipFill>
        <p:spPr bwMode="auto">
          <a:xfrm>
            <a:off x="4267200" y="621153"/>
            <a:ext cx="3657600" cy="6031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09954" y="1047483"/>
            <a:ext cx="2461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Problem</a:t>
            </a:r>
            <a:endParaRPr lang="en-CA" sz="4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09954" y="2198083"/>
            <a:ext cx="293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Money and Time wasted for proper parking spot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84710" y="3230518"/>
            <a:ext cx="3311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No way of booking a confirmed parking spot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9954" y="4262953"/>
            <a:ext cx="2901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Lots of spaces goes unused everyday in out  	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9954" y="5354787"/>
            <a:ext cx="282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People forget to carry change</a:t>
            </a:r>
          </a:p>
        </p:txBody>
      </p:sp>
      <p:pic>
        <p:nvPicPr>
          <p:cNvPr id="24" name="Picture 2" descr="http://www.howtogeek.com/wp-content/uploads/2016/02/650x314ximg_56184a4582858.png.pagespeed.gp+jp+jw+pj+js+rj+rp+rw+ri+cp+md.ic.Mtn9cXKAh_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1" b="93724"/>
          <a:stretch/>
        </p:blipFill>
        <p:spPr bwMode="auto">
          <a:xfrm>
            <a:off x="4267200" y="621153"/>
            <a:ext cx="3657600" cy="29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howtogeek.com/wp-content/uploads/2016/02/650x314ximg_56184a4582858.png.pagespeed.gp+jp+jw+pj+js+rj+rp+rw+ri+cp+md.ic.Mtn9cXKAh_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1" b="93724"/>
          <a:stretch/>
        </p:blipFill>
        <p:spPr bwMode="auto">
          <a:xfrm>
            <a:off x="4267200" y="628486"/>
            <a:ext cx="3657600" cy="29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837" y="45853"/>
            <a:ext cx="915618" cy="11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0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4" grpId="0"/>
      <p:bldP spid="5" grpId="0"/>
      <p:bldP spid="12" grpId="0"/>
      <p:bldP spid="6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ity-data.com/forum/attachments/houston/130725d1401575514-extending-driveway-add-third-car-parking-hou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2619" y="89764"/>
            <a:ext cx="578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How does it work?</a:t>
            </a:r>
          </a:p>
        </p:txBody>
      </p:sp>
      <p:sp>
        <p:nvSpPr>
          <p:cNvPr id="5" name="AutoShape 4" descr="data:image/jpeg;base64,/9j/4AAQSkZJRgABAQAAAQABAAD/2wCEAAkGBxMTEhUTEhMVFhUXGBgYGRcYGRoWFxcYFxoXGBYXGBcYHSggHholGxodITEhJSkrLi4uFx8zODMtNygtLisBCgoKDg0OGhAQGi0lHx8tLS0tLS0tLS0tLS0tLS0tLS0tLS0tLS0tLS0tLS0tLS0tLS0tLS0tLS0tLS0tLS0tLf/AABEIAMUA/wMBIgACEQEDEQH/xAAcAAEAAQUBAQAAAAAAAAAAAAAAAwECBAYHBQj/xAA8EAABAwIDBQYEAwcEAwAAAAABAAIRAyEEMUEFElFhcQYHIoGR8BOhscEy0eEjQlJigpLxM1NjchRDwv/EABkBAQADAQEAAAAAAAAAAAAAAAABAgQDBf/EACYRAQACAgMAAQQBBQAAAAAAAAABAgMRBCExMhJBYXFSIiMzQlH/2gAMAwEAAhEDEQA/AO4oiICIiAiIgIiICIiAiIgIiICIiAiIgIiICIiAiIgIiICIiAiIgIiICIiAiIgIiICKHFYplNpfUe1jRmXEAepWi7d7z6DARhWmq7LfcC2mD5+J3oBzVbXrX2Vq0tbyG+YjENptL3uDWtElxMADmStE273oYenLcM01nX8X4ac9cz5eq5ltrbmIxbt6vUc6DZuTB0aLedyvMYzhHRZL8mZ6q2U4sR3Zv2F708WHk1KVFzDoA5sf1bxW47D7xMLXIY/eou/njcngHg/UBcXa4mDxHp7Cmr0CCDIMCJF+a515F4/Lpbj0n8PpFjgQCCCDcEXBCqvn3ZXazEUGgUaoYQ67YkGORsR81u2ye9MkgYihbV9M+p3XHhfNaa8mk+9Mt+NePO3TEWBs7bNCuA6lVY6bCCJkCSIzlZ67xO3CY0IiKUCIiAiIgIiICIiAiIgIiICIiAiIgIsLam1qGHbvV6raYOW8c+gzK5p2h70nu3mYNm6Jj4r4JIE3a3ITz9FS+StPV6Y7X8dO2htClQbv1qjabeLiB6cVzzb/AHqNgswdMk5fEqCG9WtmT5x0XNcfiqlap8Ss91R5EbxMmOHIKABZL8mZ6r02U41Y+XbL2ptStiHb9eo6o4ZSbDoBYeQWIBqf0VWMtHNXNpCRMhuvHyWaZ/60xER4rUpkwOSlo0QJnhZX0afr70UoZcieaC0NFpVrnRZX1G2Ajn1tkrGH3bVQKbsZgfVXMw9yTcGMvmequqNtzVATeDB84PJSDAWEOBvMgixHC62XYneDi6R3XH4rAbh48UHg+Z9ZWtUpJDXRN4ix9fVVLAZubWhwg+RyU1taviLVrb2HatjdtsJXF3im7Vr7ejsitjY4ESCCDqLhfOQwYAMuIINgB9Z+yy9kbfxWGP7KsQ2fw5tz4GxWmvK/lDNfiR/rL6DRc82P3mNMNxFMg6vZl13Tdbts3a1GuJo1Gv1gG46tzC1UyVv5LLfFansM1ERXcxERAREQEREBERAREQFyXtt3quY91DBtLXNc5rqrwD+EkHcbPEZn0XWl8ydsMPuY7FM/5qh/ucXfdcM9prHTvgrW09sQ7ZdVqGpiC6o4ySS7Mn6DkFkU3tI9/ReLUY3pfqqh7m5eoyWKY23x09sOVQxebhcYSYInS2fSF6DK4OqpMTCYlfv6KpsLqhbIkZIQFCzIo1QM1kMcAc596LALb2n/ABmpQb2BA4Zxwum0MipRMaqm4fd8la2scr24/kpWunLPUadZTYoYLoabRm63krH1OGXH9FbVzAynrHnCsbRgzwNs/JEq1Ko3gHazY/UK2swOBaJF897QXgDoryy83KFtxbz1QBiXNPEAaybFTUgHa58gQoIAgttx/OUbI/T7hTsTVMIbx78lC176Tmua4hwg7zSRnqCDYq8VLERn9uClqusXNBIFyBcwFGjba9i94eIpWqxWb/NZw6OGfmCt92P2zwteBv8Aw3H92pA9HZH1XEWMDpgm/LLnPNXCmWz7mV2ryL1/Ljfj0t+H0aCqrhewu0mIwxHwnncETTN2Ryacv6YW/wCyO8Si87tdhpOnMeJkc9R6RzWunIrb3pkvxr187bqiiw2IZUaHMc1zTq0gj5KVd2cREQEREBERAXzp3p09zalcfxbjv7mNK+i1wLvupbu0gY/HQpu8w6oz6ALjnjdXfjz/AFNGiQqUrElXsMQrYWFvS7rTcjdM5tuPRWhhbl6i6saffNTTGRUSJaG0XCx8/JZtKoHBee6CDvDzH5K1oMbzTbj9lEwtD3AB7Fr8+KXOS8tuLORv/iyyqNcHX3yVdJ0m+Hum5FypGkgZ/mgpgiAPP7RwVGNEQbR7yUDLoPJBsSPp1VTuxYrANSbT5aKYG17BBlW88jafT3qoXUpsrmuPv5BWF/iFsifOUF9WmANVGxkzOl5/RVbiDMWgH6qVzBN8vmpEZi5HW8wUFTxEtMTwPHMK6mwTE2y5kLGdRIl8HdvcjKIt6aqRNh8S0kNEbwsBEHKfOFmsqAiJE+q8wMO7JyuQJmxvY8FPh8J4t9trzwubyrKyvrPBJj1NgoaVNwM2LbZ5hZtWgCd91zlx+XBRvpjPL08lH0n1JMBtatQM03vY6cwbHqMj5retjd54s3E0+Rez67p+xXNa9gTbTPQenFUfA0kR/gq1MlqeSrfHW/sPofZu16Fefg1GvgAkDMTxCzl83bN2i4Ogt3XATvh0HPMG4n81ufZ/vCr0vDV/bN/mPiH9WtuK1U5MeWZL8WY7q68i8XYHafD4u1N0PAksdZw48j5L2lpiYmNwzTExOpERFKBcX7+6H7fDP403t9HA/wD0V2hcs7+MODSwz4ye9v8Ac2fsueX4S64fnDjQRzsr8vqqARKta9YXoJ2xZVyUW+BCqH31VdJ2yQFYHEFVp1Lq+3moWXBrTyOhGvkqGkQJ4cPyVRndXnO+YyVUq0cYQL3nyKzKVUOmMuPCclhO3Tn6jNWjeAcGGxgO5xcW6wg9Rz5Kj+FPv3ZYVHEkfiEnhxWVQdlfW6hLIBhS0X6xf3oqVN2LZaE/koHWsoGX8OTNhOatpiMrwoqbhqp6YtwB9hShU1QNPfFVqAtgtecgLWHQTayiDoEDUKtPkYUoSseA0gMbciHcL5K51cdI1UTmic4+/NUacz9E2jS6Te/PyVrqxDcjnoPVStc0NI3Q50m8mw4QFDBgmcjl6Qc02KsuOsgg3+SudSFuWXvqlOkZE3MdDxuOnNRVZ3siJ4/SVG0q4ii2AXDe0kev0hW0mhwIyDojlxlZW0cLTa1vwn7ziJdJG7kCAOZnnkvNp1N1wkyc4HEzI5xzRG2czFOafA4g2AIsbZQdF7WyO12NG85uJc7dMbr4d6tN45i91q1WqY3QIkwbSeYIK9DAYctHhME/it9/L5KYtNfJRNYn2HWuy3bhtdzaNdvw6zpDS29N5F4GrTAmD6rcVxnsjhZxtDeu7fm1h4RP2XZl6HHva9dywcikUtqBc878KU4Bjv4azPm14XQ1ibV2bSxFJ1Gs0OY8QR9wdCOK62jcTDlS302iXyiVY5moK6H2t7qsThyX4acRS4D/AFW9Wj8XUX5Lnz2kEgggixGRHGQcisM1ms9vQreLRuFNyeUKdoEBQsfbjdSNGoVJXhfSbFjeVe4ZZW938lQG0o/OZULJG3HzV7RJvbO3DmrWOVXNNvPp7sqrKVWG/BVY64N5VXO4q0jgUE8g3I0vx81aG53lRTAUrH2kFRo2mw9c5uyy5hTh4dkfXW/BYog5hHsM59IzPkqjLIzspmVrwV54qnX3KyaVQFBmAhSeHgsOZi6q6oYPJTtDKgmbR70VnwwPy4K0VcjbL35qNz+CCam0dOJ/TijKgF/fLosfe42QvGuWp4Js0lbVhwcRN54ZXOanq7WayqSGtcHtO6wAu3d60RAv0WC64keqpQwpc9pyi0EWLTbeUxKJhjYirLgRJg8IEzcEe8l6GAp+L9oHQJ3YiQf3TlcToqYfZ/ik3dJgAmB1/JexRwkEHM5AnTkomUxG2PVpl1zrA0myyaTQ2wECZ/yq1DBKjaZPIKFmzdg/FjWcg8/KPuurrlXdpDsYSP3abvmWj7/NdVXo8b4PO5XzERFoZha52o7FYTHCarN2ppVZ4Xjro4cjK2NFExE+piZjuHzj2w7ssbg96pTHx6IuHUwd9v8A2p5+YkdFqNN8iV9eLUO1fd3hMbL934Vb/cpwJ/7tyd1z5rjfDvxox59fJ87B2mil095LYe03YbF4Ik1W79L/AHWS5nLe1aetua1+mVktEx62VtE9wkogG48/RXsfoqNIsrAOC5ukL3nJUeEB198kIugj+KZiJmP0z+qnpgqh8TdIRuueashMQPfFVewEQYi3P31VDcxnz6cVVhvyyhVkVqU8gRI5fdG05Eg5evopG/VUc0gyM4zVZStZXLY1At74LIov3rCSTYNiSTyWK2oNbdPuqkOaQ5pgjJw48RwKaRtmzBg8+uf1VZnX31XlnEuGZzzm54rMp4qQHNbJAyBiTxPvVRMG0haYkA5xvHKc/orqdImIhwM9fpBCncfibrSI+c8vJT0RHhbn8h1UbETGNaLgAj0WfhsOTOg+ZGnRKTMyTJWUHqYhI2kG5ZaK95NohQudbPor6tY7o4wPJTK1WFin+M3UrcpOvlZYxeBUdrkfkp6NQunlHS0n8vRRBPrcO6enNes8NO61m7vRYkuBifJdPXOO6Ek/+QSSYFMTECZqTHoujr0+P/jh5fIn+5IiIuzgIiICIiChE2K5h2/7sxVPx8CxjXQd+l+EO/mZoHaRYFdQRVtWLRqVqXms7h8pYig+lUdTqNcx4kFrhBB6KxjpX1DtPYmHxEfHo06kZFzQSOhzXPe0/dIx0vwL/huN/hVCSw/9XXLfn5LLbjzHjbTlVnqenImgao63RZO1tj4jC1NzEU3MMmJydGrXCxCxWuIWeazEtMTE9wvpgaao+YEZaqhM8irWPkEaZSNOqhKRkjVXnP36q0RadBCOZM6IhM0yM9VOMvJY9Ia8o9+inD5J4qJSxyw6q6m8gjhPqqtucpF/8qrzlwhSp91tbxEmNdLQpsE24IOcaXkfdQPd8/krsG/xKujb1/hON/kdeZ93WfRpgDzyULLx0U9KVGltm9HrdXHkqP10Ko0xy05ImFpkG5HEXvBnRHxkJgZ8eCVxLvO3P9PzVr6gByzgFVleFjfES7OPz1UrWbrTllnEDK/11WPSABdukdOHL3wV76uguTAHOZsIz+6mCXSu6ejGHqOAjeeBws0fqt5Wu9g9mvoYRoqgh7yXlp/dmwHWAPVbEvVxRqkQ8fLO7zIiIujmIiICIiAiIgIiIMfH4GnWYadZjXsObXCQuY9qO6bN+BdH/FUNv6H/AGPqurIqXpW3q9MlqePlvaOz6uHqGnXpupvGjrSOLTkRzCxSTpfkvp/bOxqGKYadem17dJzbza4XB6LlXaTuorMJdg3fFZ/A8gVB0P4XfLzWW+CY87bcfJrbq3TnW805CCNOcIxzhcD3kqVaDmOc17S1wMFrhDgRmCFI1yzu+0lN0qlUw70/IqxgUjjN1C29q0SbnKA43yuCPqVY29h1jgr6DYYc5NhfO8klRsIBJ1UqjxeR/hX4MeJY7jxU+D/FPvmo10j7thZcDLK9492UjD4YHBQUyDpPT6e+CyWGCL5RnkqrIjEwTmsgEGw09PNRht+qhDSCSeIt71hEwkrknoNTzGixqM74Jm0yOgICm+PMGQQStp7OdiauJiq8/DpmIz3nDi1uQHNTWk2nUFslaRuWqDec4AAmSBABJJNh1I+6672O7LMwzBUe0Gs4AmYO5wDeB4nlyWfsfszhsMZpU/F/E4lzvU5eS9hbsOD6O59YM/I+vqPBERaWUREQEREBERAREQEREBERAREQeN2h7L4XGNivTBdFnjwvb0cPobLlHaTuzxWH3n0P29IXgWqgc2fvW4ei7gi53xVt66Uy2p4+WA7MGxEq6fou+dqOweExkuLfh1T/AOxliT/O3J3nfmuQdrOxeMwR33tFSiD/AKtMGL/xtzb9OayXwWq2Y89ZeLAEgDqeJ4lRu0kwOOszoqB8zdUY+4kC2U854rj93bam7HTQ+iysA2TYwefC8qFg5WssnCU4dmokj169Bpmfn6iyyd3195LGa7qpQ83sohMms9FYGOe4U2Auc6wAzv0Xp7E2FXxjv2TYbMF5s1ut+J5BdU7N9mKOEb4RvVD+KofxHkOA5BdseGb/AKccmaKftr3ZHsCKcVcV4nzLaebWxkTxPLJb6iLfSkVjUMN7zedyIiKygiIgIiICIiAiIgIiICIiAiIgIiICIiArXsBBBEgiCOIOYVyIOQdqe6qo0uqYEhzCSfguMOE6Mdk4cjB5lc6x2Eq0nFtWjUpltjvNIv1Nl9SK2owOEOAIOYIkHyXC3HrM7h3ryLR1L5cqO+xsszCC7SDp87rrXa3uyo4gF+Gd8GpJIab0ibaC7ctLclpuB7v8e2qGPojdkS8PBZHHj8lmtgtDTTPWXlNH1yGROi3fs12EfVipiZpszDMnu6/wj59FtHZ3sXRw5bUf+0qi4cfwtPFrfuZ8ls664uPruzjl5G+qoMHhGUmCnTaGtGQCnRFrZRERAREQEREBERAREQEREBERAREQEREBERAREQEREBERAREQEREBERAREQEREBER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82359">
            <a:off x="2531393" y="3813147"/>
            <a:ext cx="388627" cy="300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82359">
            <a:off x="3811554" y="3813147"/>
            <a:ext cx="388627" cy="30023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357360" y="7301898"/>
            <a:ext cx="2438400" cy="4805329"/>
            <a:chOff x="595712" y="2052671"/>
            <a:chExt cx="2438400" cy="4805329"/>
          </a:xfrm>
        </p:grpSpPr>
        <p:grpSp>
          <p:nvGrpSpPr>
            <p:cNvPr id="11" name="Group 10"/>
            <p:cNvGrpSpPr/>
            <p:nvPr/>
          </p:nvGrpSpPr>
          <p:grpSpPr>
            <a:xfrm>
              <a:off x="595712" y="2052671"/>
              <a:ext cx="2438400" cy="4805329"/>
              <a:chOff x="595712" y="2052671"/>
              <a:chExt cx="2438400" cy="4805329"/>
            </a:xfrm>
          </p:grpSpPr>
          <p:pic>
            <p:nvPicPr>
              <p:cNvPr id="13" name="Picture 10" descr="https://d13yacurqjgara.cloudfront.net/users/326620/screenshots/1621149/android_material_001.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833" b="93500" l="33750" r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05" t="8328" r="34195" b="7590"/>
              <a:stretch/>
            </p:blipFill>
            <p:spPr bwMode="auto">
              <a:xfrm>
                <a:off x="595712" y="2052671"/>
                <a:ext cx="2438400" cy="48053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2" descr="https://joeshaw.org/images/mbta-bus-real-time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25" b="3624"/>
              <a:stretch/>
            </p:blipFill>
            <p:spPr bwMode="auto">
              <a:xfrm>
                <a:off x="752684" y="2897732"/>
                <a:ext cx="2155108" cy="1768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http://lsa5.0.assets.s3.amazonaws.com/wp-content/uploads/2014/11/Uber-Receipt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82" t="19808" r="18740" b="37539"/>
              <a:stretch/>
            </p:blipFill>
            <p:spPr bwMode="auto">
              <a:xfrm>
                <a:off x="752683" y="4647042"/>
                <a:ext cx="2155109" cy="1723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1551008" y="3229337"/>
                <a:ext cx="1088020" cy="5208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>
                    <a:solidFill>
                      <a:schemeClr val="tx1"/>
                    </a:solidFill>
                  </a:rPr>
                  <a:t>Riverside Drive </a:t>
                </a:r>
              </a:p>
              <a:p>
                <a:pPr algn="ctr"/>
                <a:r>
                  <a:rPr lang="en-CA" sz="1200" dirty="0">
                    <a:solidFill>
                      <a:schemeClr val="tx1"/>
                    </a:solidFill>
                  </a:rPr>
                  <a:t>John Smith</a:t>
                </a: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972273" y="6020733"/>
              <a:ext cx="1666755" cy="323835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Book Now!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837" y="45853"/>
            <a:ext cx="915618" cy="11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0.01666 -0.7784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3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7911" y="289366"/>
            <a:ext cx="578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Use Case I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400300" y="2769577"/>
            <a:ext cx="3332285" cy="9671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400300" y="3736731"/>
            <a:ext cx="3033346" cy="29932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782408" y="2735377"/>
            <a:ext cx="2983523" cy="29590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433646" y="5728661"/>
            <a:ext cx="3332285" cy="9671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837" y="45853"/>
            <a:ext cx="915618" cy="11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9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138" y="-85725"/>
            <a:ext cx="12868275" cy="7029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5238" y="-27300"/>
            <a:ext cx="578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Use Case II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7031737" y="1243584"/>
            <a:ext cx="2633471" cy="5577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990088" y="5760720"/>
            <a:ext cx="3127249" cy="10972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117336" y="1801368"/>
            <a:ext cx="3547873" cy="4983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990088" y="1243584"/>
            <a:ext cx="4041648" cy="4517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837" y="45853"/>
            <a:ext cx="915618" cy="11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5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stack.imgur.com/pRu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2" y="0"/>
            <a:ext cx="12228452" cy="69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s://material-design.storage.googleapis.com/publish/material_v_8/material_ext_publish/0B7WCemMG6e0VbllzZkpZLXZmNTA/patterns_empty_stat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8" t="10267" r="27211" b="14532"/>
          <a:stretch/>
        </p:blipFill>
        <p:spPr bwMode="auto">
          <a:xfrm>
            <a:off x="4267200" y="708090"/>
            <a:ext cx="3657600" cy="60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868" y="2319719"/>
            <a:ext cx="3048264" cy="2286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2619" y="89764"/>
            <a:ext cx="578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Market Validation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09954" y="1134420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Craigslist</a:t>
            </a:r>
            <a:endParaRPr lang="en-CA" sz="44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74588" y="4775553"/>
            <a:ext cx="3169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5,000</a:t>
            </a:r>
            <a:r>
              <a:rPr lang="en-CA" sz="24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temporary parking spaces in Toronto alone</a:t>
            </a:r>
          </a:p>
        </p:txBody>
      </p:sp>
      <p:pic>
        <p:nvPicPr>
          <p:cNvPr id="36" name="Picture 6" descr="https://material-design.storage.googleapis.com/publish/material_v_8/material_ext_publish/0B7WCemMG6e0VbllzZkpZLXZmNTA/patterns_empty_stat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8" t="10267" r="27211" b="14532"/>
          <a:stretch/>
        </p:blipFill>
        <p:spPr bwMode="auto">
          <a:xfrm>
            <a:off x="4267200" y="717382"/>
            <a:ext cx="3657600" cy="60318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409954" y="1143712"/>
            <a:ext cx="1796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Roost</a:t>
            </a:r>
            <a:endParaRPr lang="en-CA" sz="44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206737" y="5211543"/>
            <a:ext cx="37785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Roost is worth about 6M </a:t>
            </a:r>
          </a:p>
          <a:p>
            <a:pPr algn="ctr"/>
            <a:r>
              <a:rPr lang="en-CA" sz="24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dollar as of 2016</a:t>
            </a:r>
          </a:p>
        </p:txBody>
      </p:sp>
      <p:pic>
        <p:nvPicPr>
          <p:cNvPr id="42" name="Picture 2" descr="http://www.howtogeek.com/wp-content/uploads/2016/02/650x314ximg_56184a4582858.png.pagespeed.gp+jp+jw+pj+js+rj+rp+rw+ri+cp+md.ic.Mtn9cXKAh_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1" b="93724"/>
          <a:stretch/>
        </p:blipFill>
        <p:spPr bwMode="auto">
          <a:xfrm>
            <a:off x="4267200" y="715423"/>
            <a:ext cx="3657600" cy="29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howtogeek.com/wp-content/uploads/2016/02/650x314ximg_56184a4582858.png.pagespeed.gp+jp+jw+pj+js+rj+rp+rw+ri+cp+md.ic.Mtn9cXKAh_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1" b="93724"/>
          <a:stretch/>
        </p:blipFill>
        <p:spPr bwMode="auto">
          <a:xfrm>
            <a:off x="4267200" y="708090"/>
            <a:ext cx="3657600" cy="29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64" y="2315008"/>
            <a:ext cx="2590671" cy="25906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837" y="45853"/>
            <a:ext cx="915618" cy="11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7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11" y="289366"/>
            <a:ext cx="578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Market Size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482299552"/>
              </p:ext>
            </p:extLst>
          </p:nvPr>
        </p:nvGraphicFramePr>
        <p:xfrm>
          <a:off x="2463468" y="1225062"/>
          <a:ext cx="7265063" cy="4996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837" y="45853"/>
            <a:ext cx="915618" cy="11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6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nexusandme.com/wp-content/uploads/2015/05/janu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27911" y="-15434"/>
            <a:ext cx="578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Revenue Model</a:t>
            </a:r>
          </a:p>
        </p:txBody>
      </p:sp>
      <p:pic>
        <p:nvPicPr>
          <p:cNvPr id="5" name="Picture 6" descr="https://material-design.storage.googleapis.com/publish/material_v_8/material_ext_publish/0B7WCemMG6e0VbllzZkpZLXZmNTA/patterns_empty_stat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8" t="10267" r="27211" b="14532"/>
          <a:stretch/>
        </p:blipFill>
        <p:spPr bwMode="auto">
          <a:xfrm>
            <a:off x="4267200" y="613820"/>
            <a:ext cx="3657600" cy="60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09954" y="1052608"/>
            <a:ext cx="23167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Sensor</a:t>
            </a:r>
          </a:p>
          <a:p>
            <a:r>
              <a:rPr lang="en-CA" sz="28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Revenue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09954" y="2143586"/>
            <a:ext cx="31699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Revenue will also be generated from selling of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Prototype sensor cost around $60. So we will sell the sensor for $80.</a:t>
            </a:r>
          </a:p>
          <a:p>
            <a:endParaRPr lang="en-CA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17" name="Picture 2" descr="http://www.howtogeek.com/wp-content/uploads/2016/02/650x314ximg_56184a4582858.png.pagespeed.gp+jp+jw+pj+js+rj+rp+rw+ri+cp+md.ic.Mtn9cXKAh_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1" b="93724"/>
          <a:stretch/>
        </p:blipFill>
        <p:spPr bwMode="auto">
          <a:xfrm>
            <a:off x="4267200" y="621153"/>
            <a:ext cx="3657600" cy="29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881934189"/>
              </p:ext>
            </p:extLst>
          </p:nvPr>
        </p:nvGraphicFramePr>
        <p:xfrm>
          <a:off x="4267200" y="3980031"/>
          <a:ext cx="3657600" cy="2406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1" name="Picture 6" descr="https://material-design.storage.googleapis.com/publish/material_v_8/material_ext_publish/0B7WCemMG6e0VbllzZkpZLXZmNTA/patterns_empty_stat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8" t="10267" r="27211" b="14532"/>
          <a:stretch/>
        </p:blipFill>
        <p:spPr bwMode="auto">
          <a:xfrm>
            <a:off x="4263933" y="613820"/>
            <a:ext cx="3657600" cy="6031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06687" y="1040150"/>
            <a:ext cx="23167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Transaction </a:t>
            </a:r>
          </a:p>
          <a:p>
            <a:r>
              <a:rPr lang="en-CA" sz="28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Revenue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06687" y="2190750"/>
            <a:ext cx="2938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Each transaction we will charge 20%, of which 3-4% goes to VISA/PAYPAL.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App will be free</a:t>
            </a:r>
          </a:p>
        </p:txBody>
      </p:sp>
      <p:pic>
        <p:nvPicPr>
          <p:cNvPr id="18" name="Picture 2" descr="http://www.howtogeek.com/wp-content/uploads/2016/02/650x314ximg_56184a4582858.png.pagespeed.gp+jp+jw+pj+js+rj+rp+rw+ri+cp+md.ic.Mtn9cXKAh_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1" b="93724"/>
          <a:stretch/>
        </p:blipFill>
        <p:spPr bwMode="auto">
          <a:xfrm>
            <a:off x="4267200" y="603660"/>
            <a:ext cx="3657600" cy="29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264793442"/>
              </p:ext>
            </p:extLst>
          </p:nvPr>
        </p:nvGraphicFramePr>
        <p:xfrm>
          <a:off x="4263933" y="3991751"/>
          <a:ext cx="3657600" cy="2407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837" y="45853"/>
            <a:ext cx="915618" cy="11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Graphic spid="21" grpId="0">
        <p:bldAsOne/>
      </p:bldGraphic>
      <p:bldP spid="12" grpId="0"/>
      <p:bldP spid="13" grpId="0"/>
      <p:bldGraphic spid="2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protiumdesign.com/wp-content/uploads/2015/06/Flat-Mountains-Landscape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79273" y="360035"/>
            <a:ext cx="723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3" t="2056" r="35633" b="56829"/>
          <a:stretch/>
        </p:blipFill>
        <p:spPr>
          <a:xfrm>
            <a:off x="2479273" y="2439864"/>
            <a:ext cx="2829346" cy="29472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3" t="22051" r="19007" b="49104"/>
          <a:stretch/>
        </p:blipFill>
        <p:spPr>
          <a:xfrm>
            <a:off x="6876044" y="2439865"/>
            <a:ext cx="2836682" cy="29472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837" y="45853"/>
            <a:ext cx="915618" cy="11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509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Q0EiLCJTdHlsZU5hbWUiOiJQaGFzZXMiLCJJc1RlbXBsYXRlIjpmYWxzZSwiVmVyc2lvbiI6eyIkaWQiOiIyIiwiVmVyc2lvbiI6IjMuMC4xIiwiT3JpZ2luYWxBc3NlbWJseVZlcnNpb24iOiIzLjA4LjAxLjAwIiwiRWRpdGlvbiI6IkJhc2ljIiwiSXNQbHVzRWRpdGlvbiI6ZmFsc2V9LCJFZmZlY3QiOjA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Tc4LCJHIjoxNzgsIkIiOjE3OH19LCJJc1Zpc2libGUiOnRydWUsIldpZHRoIjow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E5MiwiRyI6ODAsIkIiOjc3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xOTIsIkciOjgwLCJCIjo3N319LCJNYXhXaWR0aCI6IkluZmluaXR5IiwiTWF4SGVpZ2h0IjoiSW5maW5pdHkiLCJTbWFydEZvcmVncm91bmRJc0FjdGl2ZSI6ZmFsc2UsIkhvcml6b250YWxBbGlnbm1lbnQiOjAsIlZlcnRpY2FsQWxpZ25tZW50IjowLCJTbWFydEZvcmVncm91bmQiOm51bGwsIk1hcmdpbiI6eyIkaWQiOiIyNSIsIlRvcCI6MCwiTGVmdCI6MjAsIlJpZ2h0IjowLCJCb3R0b20iOjB9LCJQYWRkaW5nIjp7IiRpZCI6IjI2IiwiVG9wIjowLCJMZWZ0IjowLCJSaWdodCI6MCwiQm90dG9tIjowfSwiQmFja2dyb3VuZCI6eyIkaWQiOiIyNyIsIkNvbG9yIjp7IiRyZWYiOiIyMCJ9fSwiSXNWaXNpYmxlIjp0cnV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AsIkciOjAsIkIiOjB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TkyLCJCIjowfX0sIkFwcGVuZFllYXJPblllYXJDaGFuZ2UiOnRydWUsIkVsYXBzZWRUaW1lRm9ybWF0IjoxLCJUb2RheU1hcmtlclBvc2l0aW9uIjozLCJRdWlja1Bvc2l0aW9uIjoyLCJBYnNvbHV0ZVBvc2l0aW9uIjo0MDUuMCwiTWFyZ2luIjp7IiRpZCI6IjQ5IiwiVG9wIjowLCJMZWZ0IjoxMCwiUmlnaHQiOjEwLCJCb3R0b20iOjB9LCJQYWRkaW5nIjp7IiRpZCI6IjUwIiwiVG9wIjowLCJMZWZ0IjowLCJSaWdodCI6MCwiQm90dG9tIjowfSwiQmFja2dyb3VuZCI6eyIkaWQiOiI1MSIsIkNvbG9yIjp7IiRpZCI6IjUyIiwiQSI6MjU1LCJSIjoxNzgsIkciOjE3OCwiQiI6MTc4fX0sIklzVmlzaWJsZSI6dHJ1ZSwiV2lkdGgiOjAuMCwiSGVpZ2h0IjowLjAsIkJvcmRlclN0eWxlIjpudWxsLCJQYXJlbnRTdHlsZSI6bnVsbH0sIkRlZmF1bHRNaWxlc3RvbmVTdHlsZSI6eyIkaWQiOiI1MyIsIlNoYXBlIjoyLCJDb25uZWN0b3JNYXJnaW4iOnsiJGlkIjoiNTQiLCJUb3AiOjAsIkxlZnQiOjIsIlJpZ2h0IjoyLCJCb3R0b20iOjB9LCJDb25uZWN0b3JTdHlsZSI6eyIkaWQiOiI1NSIsIkxpbmVDb2xvciI6eyIkaWQiOiI1NiIsIiR0eXBlIjoiTkxSRS5Db21tb24uRG9tLlNvbGlkQ29sb3JCcnVzaCwgTkxSRS5Db21tb24iLCJDb2xvciI6eyIkaWQiOiI1NyIsIkEiOjI1NSwiUiI6MzEsIkciOjczLCJCIjoxMjZ9fSwiTGluZVdlaWdodCI6MS4wLCJMaW5lVHlwZSI6MCwiUGFyZW50U3R5bGUiOm51bGx9LCJJc0JlbG93VGltZWJhbmQiOmZhbHNl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udWxsLCJJc1Zpc2libGUiOnRydWUsIldpZHRoIjoxOC4wLCJIZWlnaHQiOjIwLjAsIkJvcmRlclN0eWxlIjp7IiRpZCI6IjYyIiwiTGluZUNvbG9yIjp7IiRpZCI6IjYzIiwiJHR5cGUiOiJOTFJFLkNvbW1vbi5Eb20uU29saWRDb2xvckJydXNoLCBOTFJFLkNvbW1vbiIsIkNvbG9yIjp7IiRpZCI6IjY0IiwiQSI6MjU1LCJSIjoyNTUsIkciOjAsIkIiOjB9fSwiTGluZVdlaWdodCI6MC4wLCJMaW5lVHlwZSI6MCwiUGFyZW50U3R5bGUiOm51bGx9LCJQYXJlbnRTdHlsZSI6bnVsbH0sIlRpdGxlU3R5bGUiOnsiJGlkIjoiNjUiLCJGb250U2V0dGluZ3MiOnsiJGlkIjoiNjYiLCJGb250U2l6ZSI6MTEsIkZvbnROYW1lIjoiQ2FsaWJyaSIsIklzQm9sZCI6dHJ1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TWFyZ2luIjp7IiRpZCI6IjY5IiwiVG9wIjowLCJMZWZ0IjowLCJSaWdodCI6MCwiQm90dG9tIjowfSwiUGFkZGluZyI6eyIkaWQiOiI3MCIsIlRvcCI6MCwiTGVmdCI6MCwiUmlnaHQiOjAsIkJvdHRvbSI6MH0sIkJhY2tncm91bmQiOnsiJGlkIjoiNzEiLCJDb2xvciI6eyIkcmVmIjoiMjAifX0sIklzVmlzaWJsZSI6dHJ1ZSwiV2lkdGgiOjAuMCwiSGVpZ2h0IjowLjAsIkJvcmRlclN0eWxlIjpudWxsLCJQYXJlbnRTdHlsZSI6bnVsbH0sIkRhdGVTdHlsZSI6eyIkaWQiOiI3MiIsIkZvbnRTZXR0aW5ncyI6eyIkaWQiOiI3MyIsIkZvbnRTaXplIjoxMCwiRm9udE5hbWUiOiJDYWxpYnJpIiwiSXNCb2xkIjpmYWxzZSwiSXNJdGFsaWMiOmZhbHNlLCJJc1VuZGVybGluZWQiOmZhbHNlLCJQYXJlbnRTdHlsZSI6bnVsbH0sIkF1dG9TaXplIjowLCJGb3JlZ3JvdW5kIjp7IiRpZCI6Ijc0IiwiQ29sb3IiOnsiJGlkIjoiNzUiLCJBIjoyNTUsIlIiOjMxLCJHIjo3MywiQiI6MTI2fX0sIk1heFdpZHRoIjoyMDAuMCwiTWF4SGVpZ2h0IjoiSW5maW5pdHkiLCJTbWFydEZvcmVncm91bmRJc0FjdGl2ZSI6ZmFsc2UsIkhvcml6b250YWxBbGlnbm1lbnQiOjAsIlZlcnRpY2FsQWxpZ25tZW50IjowLCJTbWFydEZvcmVncm91bmQiOm51bGwsIk1hcmdpbiI6eyIkaWQiOiI3NiIsIlRvcCI6MCwiTGVmdCI6MCwiUmlnaHQiOjAsIkJvdHRvbSI6MH0sIlBhZGRpbmciOnsiJGlkIjoiNzciLCJUb3AiOjAsIkxlZnQiOjAsIlJpZ2h0IjowLCJCb3R0b20iOjB9LCJCYWNrZ3JvdW5kIjp7IiRpZCI6Ijc4IiwiQ29sb3IiOnsiJHJlZiI6IjIwIn19LCJJc1Zpc2libGUiOnRydWUsIldpZHRoIjowLjAsIkhlaWdodCI6MC4wLCJCb3JkZXJTdHlsZSI6bnVsbCwiUGFyZW50U3R5bGUiOm51bGx9LCJEYXRlRm9ybWF0Ijp7IiRpZCI6Ijc5IiwiRm9ybWF0U3RyaW5nIjoiTS9kL3l5eXkiLCJTZXBhcmF0b3IiOiIvIiwiVXNlSW50ZXJuYXRpb25hbERhdGVGb3JtYXQiOmZhbHNl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xLjAsIkxpbmVUeXBlIjowLCJQYXJlbnRTdHlsZSI6bnVsbH0sIk1hcmdpbiI6bnVsbCwiU3RhcnREYXRlUG9zaXRpb24iOjQsIkVuZERhdGVQb3NpdGlvbiI6NCwiVGl0bGVQb3NpdGlvbiI6MiwiRHVyYXRpb25Qb3NpdGlvbiI6NiwiUGVyY2VudGFnZUNvbXBsZXRlZFBvc2l0aW9uIjo2LCJTcGFjaW5nIjo1LCJJc0JlbG93VGltZWJhbmQiOmZhbHN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x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0cnVlfSwiU2NhbGUiOnsiJGlkIjoiMTIyIiwiU3RhcnREYXRlIjoiMjAxNi0wNy0yNlQwMDowMDowMC0wNDowMCIsIkVuZERhdGUiOiIyMDE3LTAyLTI4VDIzOjU5OjU5Ljk5OVoiLCJGb3JtYXQiOiJNTU0iLCJUeXBlIjozLCJBdXRvRGF0ZVJhbmdlIjp0cnVlLCJXb3JraW5nRGF5cyI6MzEsIlRvZGF5TWFya2VyVGV4dCI6IlRvZGF5IiwiQXV0b1NjYWxlVHlwZSI6ZmFsc2V9LCJNaWxlc3RvbmVzIjpbeyIkaWQiOiIxMjMiLCJEYXRlIjoiMjAxNi0wOC0xMFQwMDowMDowMFoiLCJTdHlsZSI6eyIkaWQiOiIxMjQiLCJTaGFwZSI6MiwiQ29ubmVjdG9yTWFyZ2luIjp7IiRyZWYiOiI1NCJ9LCJDb25uZWN0b3JTdHlsZSI6eyIkaWQiOiIxMjUiLCJMaW5lQ29sb3IiOnsiJGlkIjoiMTI2IiwiJHR5cGUiOiJOTFJFLkNvbW1vbi5Eb20uU29saWRDb2xvckJydXNoLCBOTFJFLkNvbW1vbiIsIkNvbG9yIjp7IiRpZCI6IjEyNyIsIkEiOjEyNywiUiI6MCwiRyI6MTE0LCJCIjoxODh9fSwiTGluZVdlaWdodCI6MS4wLCJMaW5lVHlwZSI6MCwiUGFyZW50U3R5bGUiOnsiJHJlZiI6IjU1In19LCJJc0JlbG93VGltZWJhbmQiOmZhbHNlLCJIaWRlRGF0ZSI6ZmFsc2UsIlNoYXBlU2l6ZSI6MSwiU3BhY2luZyI6Mi4wLCJQYWRkaW5nIjp7IiRyZWYiOiI1OCJ9LCJTaGFwZVN0eWxlIjp7IiRpZCI6IjEyOCIsIk1hcmdpbiI6eyIkcmVmIjoiNjAifSwiUGFkZGluZyI6eyIkcmVmIjoiNjEifSwiQmFja2dyb3VuZCI6eyIkaWQiOiIxMjkiLCJDb2xvciI6eyIkaWQiOiIxMzAiLCJBIjoyNTUsIlIiOjAsIkciOjExNCwiQiI6MTg4fX0sIklzVmlzaWJsZSI6dHJ1ZSwiV2lkdGgiOjE4LjAsIkhlaWdodCI6MjA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MzQiLCJMaW5lQ29sb3IiOm51bGwsIkxpbmVXZWlnaHQiOjAuMCwiTGluZVR5cGUiOjAsIlBhcmVudFN0eWxlIjpudWxsfSwiUGFyZW50U3R5bGUiOnsiJHJlZiI6IjY1In19LCJEYXRlU3R5bGUiOnsiJGlkIjoiMTM1IiwiRm9udFNldHRpbmdzIjp7IiRpZCI6IjEz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NyIsIkxpbmVDb2xvciI6bnVsbCwiTGluZVdlaWdodCI6MC4wLCJMaW5lVHlwZSI6MCwiUGFyZW50U3R5bGUiOm51bGx9LCJQYXJlbnRTdHlsZSI6eyIkcmVmIjoiNzIifX0sIkRhdGVGb3JtYXQiOnsiJHJlZiI6Ijc5In0sIklzVmlzaWJsZSI6dHJ1ZSwiUGFyZW50U3R5bGUiOnsiJHJlZiI6IjUzIn19LCJQb3NpdGlvbiI6eyJSYXRpbyI6MC4xMTE0MjY4ODUxNTc0NTU2MiwiSXNDdXN0b20iOnRydWV9LCJJZCI6ImUxODU1MDBiLTU3ZDgtNGRkOC04YWFhLThlYjYxNDUxMjgyMyIsIkltcG9ydElkIjpudWxsLCJUaXRsZSI6IlByaW1hcnkgUHJvdG90eXBlIERpc3BsYXkiLCJOb3RlIjpudWxsLCJIeXBlcmxpbmsiOm51bGwsIklzQ2hhbmdlZCI6ZmFsc2UsIklzTmV3IjpmYWxzZX1dLCJUYXNrcyI6W3siJGlkIjoiMTM4IiwiR3JvdXBOYW1lIjpudWxsLCJTdGFydERhdGUiOiIyMDE2LTA3LTI2VDAwOjAwOjAwWiIsIkVuZERhdGUiOiIyMDE2LTA4LTEwVDAwOjAwOjAwWiIsIlBlcmNlbnRhZ2VDb21wbGV0ZSI6bnVsbCwiU3R5bGUiOnsiJGlkIjoiMTM5IiwiU2hhcGUiOjAsIlNoYXBlVGhpY2tuZXNzIjoxLCJEdXJhdGlvbkZvcm1hdCI6MCwiSW5jbHVkZU5vbldvcmtpbmdEYXlzSW5EdXJhdGlvbiI6ZmFsc2UsIlBlcmNlbnRhZ2VDb21wbGV0ZVN0eWxlIjp7IiRpZCI6IjE0MCIsIkZvbnRTZXR0aW5ncyI6eyIkaWQiOiIxNDE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NDIiLCJMaW5lQ29sb3IiOm51bGwsIkxpbmVXZWlnaHQiOjAuMCwiTGluZVR5cGUiOjAsIlBhcmVudFN0eWxlIjpudWxsfSwiUGFyZW50U3R5bGUiOnsiJHJlZiI6IjgxIn19LCJEdXJhdGlvblN0eWxlIjp7IiRpZCI6IjE0MyIsIkZvbnRTZXR0aW5ncyI6eyIkaWQiOiIxNDQ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NDUiLCJMaW5lQ29sb3IiOm51bGwsIkxpbmVXZWlnaHQiOjAuMCwiTGluZVR5cGUiOjAsIlBhcmVudFN0eWxlIjpudWxsfSwiUGFyZW50U3R5bGUiOnsiJHJlZiI6Ijg4In19LCJIb3Jpem9udGFsQ29ubmVjdG9yU3R5bGUiOnsiJGlkIjoiMTQ2IiwiTGluZUNvbG9yIjp7IiRyZWYiOiI5NiJ9LCJMaW5lV2VpZ2h0IjoxLjAsIkxpbmVUeXBlIjowLCJQYXJlbnRTdHlsZSI6eyIkcmVmIjoiOTUifX0sIlZlcnRpY2FsQ29ubmVjdG9yU3R5bGUiOnsiJGlkIjoiMTQ3IiwiTGluZUNvbG9yIjp7IiRyZWYiOiI5OSJ9LCJMaW5lV2VpZ2h0IjoxLjAsIkxpbmVUeXBlIjowLCJQYXJlbnRTdHlsZSI6eyIkcmVmIjoiOTgifX0sIk1hcmdpbiI6bnVsbCwiU3RhcnREYXRlUG9zaXRpb24iOjQsIkVuZERhdGVQb3NpdGlvbiI6NCwiVGl0bGVQb3NpdGlvbiI6MiwiRHVyYXRpb25Qb3NpdGlvbiI6NiwiUGVyY2VudGFnZUNvbXBsZXRlZFBvc2l0aW9uIjo2LCJTcGFjaW5nIjo1LCJJc0JlbG93VGltZWJhbmQiOmZhbHNlLCJQZXJjZW50YWdlQ29tcGxldGVTaGFwZU9wYWNpdHkiOjM1LCJTaGFwZVN0eWxlIjp7IiRpZCI6IjE0OCIsIk1hcmdpbiI6eyIkcmVmIjoiMTAyIn0sIlBhZGRpbmciOnsiJHJlZiI6IjEwMyJ9LCJCYWNrZ3JvdW5kIjp7IiRpZCI6IjE0OSIsIkNvbG9yIjp7IiRpZCI6IjE1MCIsIkEiOjI1NSwiUiI6MCwiRyI6MTE0LCJCIjoxODh9fSwiSXNWaXNpYmxlIjp0cnVlLCJXaWR0aCI6MC4wLCJIZWlnaHQiOjE2LjAsIkJvcmRlclN0eWxlIjp7IiRpZCI6IjE1MSIsIkxpbmVDb2xvciI6eyIkcmVmIjoiMTA1In0sIkxpbmVXZWlnaHQiOjAuMCwiTGluZVR5cGUiOjAsIlBhcmVudFN0eWxlIjp7IiRyZWYiOiIxMDQifX0sIlBhcmVudFN0eWxlIjp7IiRyZWYiOiIxMDEifX0sIlRpdGxlU3R5bGUiOnsiJGlkIjoiMTUyIiwiRm9udFNldHRpbmdzIjp7IiRpZCI6IjE1My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xNTQiLCJMaW5lQ29sb3IiOm51bGwsIkxpbmVXZWlnaHQiOjAuMCwiTGluZVR5cGUiOjAsIlBhcmVudFN0eWxlIjpudWxsfSwiUGFyZW50U3R5bGUiOnsiJHJlZiI6IjEwNyJ9fSwiRGF0ZVN0eWxlIjp7IiRpZCI6IjE1NSIsIkZvbnRTZXR0aW5ncyI6eyIkaWQiOiIxNTY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E1NyIsIkxpbmVDb2xvciI6bnVsbCwiTGluZVdlaWdodCI6MC4wLCJMaW5lVHlwZSI6MCwiUGFyZW50U3R5bGUiOm51bGx9LCJQYXJlbnRTdHlsZSI6eyIkcmVmIjoiMTE0In19LCJEYXRlRm9ybWF0Ijp7IiRyZWYiOiIxMjEifSwiSXNWaXNpYmxlIjp0cnVlLCJQYXJlbnRTdHlsZSI6eyIkcmVmIjoiODAifX0sIkluZGV4IjoxLCJJZCI6ImM0MzdkYTliLWI2MzgtNGE2MC04ZmFmLTYwZTI2Njk2YzAxZSIsIkltcG9ydElkIjpudWxsLCJUaXRsZSI6IlByaW1hcnkgUHJvdG90eXBlIChBcHAgKyBTZW5zb3IpIiwiTm90ZSI6bnVsbCwiSHlwZXJsaW5rIjpudWxsLCJJc0NoYW5nZWQiOmZhbHNlLCJJc05ldyI6ZmFsc2V9LHsiJGlkIjoiMTU4IiwiR3JvdXBOYW1lIjpudWxsLCJTdGFydERhdGUiOiIyMDE2LTA4LTExVDAwOjAwOjAwWiIsIkVuZERhdGUiOiIyMDE2LTA4LTMxVDIzOjU5OjU5Ljk5OVoiLCJQZXJjZW50YWdlQ29tcGxldGUiOm51bGwsIlN0eWxlIjp7IiRpZCI6IjE1OSIsIlNoYXBlIjowLCJTaGFwZVRoaWNrbmVzcyI6MSwiRHVyYXRpb25Gb3JtYXQiOjAsIkluY2x1ZGVOb25Xb3JraW5nRGF5c0luRHVyYXRpb24iOmZhbHNlLCJQZXJjZW50YWdlQ29tcGxldGVTdHlsZSI6eyIkaWQiOiIxNjAiLCJGb250U2V0dGluZ3MiOnsiJGlkIjoiMTYx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YyIiwiTGluZUNvbG9yIjpudWxsLCJMaW5lV2VpZ2h0IjowLjAsIkxpbmVUeXBlIjowLCJQYXJlbnRTdHlsZSI6bnVsbH0sIlBhcmVudFN0eWxlIjp7IiRyZWYiOiI4MSJ9fSwiRHVyYXRpb25TdHlsZSI6eyIkaWQiOiIxNjMiLCJGb250U2V0dGluZ3MiOnsiJGlkIjoiMTY0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Y1IiwiTGluZUNvbG9yIjpudWxsLCJMaW5lV2VpZ2h0IjowLjAsIkxpbmVUeXBlIjowLCJQYXJlbnRTdHlsZSI6bnVsbH0sIlBhcmVudFN0eWxlIjp7IiRyZWYiOiI4OCJ9fSwiSG9yaXpvbnRhbENvbm5lY3RvclN0eWxlIjp7IiRpZCI6IjE2NiIsIkxpbmVDb2xvciI6eyIkcmVmIjoiOTYifSwiTGluZVdlaWdodCI6MS4wLCJMaW5lVHlwZSI6MCwiUGFyZW50U3R5bGUiOnsiJHJlZiI6Ijk1In19LCJWZXJ0aWNhbENvbm5lY3RvclN0eWxlIjp7IiRpZCI6IjE2NyIsIkxpbmVDb2xvciI6eyIkcmVmIjoiOTkifSwiTGluZVdlaWdodCI6MS4wLCJMaW5lVHlwZSI6MCwiUGFyZW50U3R5bGUiOnsiJHJlZiI6Ijk4In1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xNjgiLCJNYXJnaW4iOnsiJHJlZiI6IjEwMiJ9LCJQYWRkaW5nIjp7IiRyZWYiOiIxMDMifSwiQmFja2dyb3VuZCI6eyIkaWQiOiIxNjkiLCJDb2xvciI6eyIkaWQiOiIxNzAiLCJBIjoyNTUsIlIiOjkxLCJHIjoxNTUsIkIiOjIxM319LCJJc1Zpc2libGUiOnRydWUsIldpZHRoIjowLjAsIkhlaWdodCI6MTYuMCwiQm9yZGVyU3R5bGUiOnsiJGlkIjoiMTcxIiwiTGluZUNvbG9yIjp7IiRyZWYiOiIxMDUifSwiTGluZVdlaWdodCI6MC4wLCJMaW5lVHlwZSI6MCwiUGFyZW50U3R5bGUiOnsiJHJlZiI6IjEwNCJ9fSwiUGFyZW50U3R5bGUiOnsiJHJlZiI6IjEwMSJ9fSwiVGl0bGVTdHlsZSI6eyIkaWQiOiIxNzIiLCJGb250U2V0dGluZ3MiOnsiJGlkIjoiMTczIiwiRm9udFNpemUiOjExLCJGb250TmFtZSI6IkNhbGlicmkiLCJJc0JvbGQiOnRydWUsIklzSXRhbGljIjpmYWxzZSwiSXNVbmRlcmxpbmVkIjpmYWxzZSwiUGFyZW50U3R5bGUiOnsiJHJlZiI6IjEwOCJ9fSwiQXV0b1NpemUiOjAsIkZvcmVncm91bmQiOnsiJHJlZiI6IjEwOSJ9LCJNYXhXaWR0aCI6OTY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E3NCIsIkxpbmVDb2xvciI6bnVsbCwiTGluZVdlaWdodCI6MC4wLCJMaW5lVHlwZSI6MCwiUGFyZW50U3R5bGUiOm51bGx9LCJQYXJlbnRTdHlsZSI6eyIkcmVmIjoiMTA3In19LCJEYXRlU3R5bGUiOnsiJGlkIjoiMTc1IiwiRm9udFNldHRpbmdzIjp7IiRpZCI6IjE3N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c3IiwiTGluZUNvbG9yIjpudWxsLCJMaW5lV2VpZ2h0IjowLjAsIkxpbmVUeXBlIjowLCJQYXJlbnRTdHlsZSI6bnVsbH0sIlBhcmVudFN0eWxlIjp7IiRyZWYiOiIxMTQifX0sIkRhdGVGb3JtYXQiOnsiJHJlZiI6IjEyMSJ9LCJJc1Zpc2libGUiOnRydWUsIlBhcmVudFN0eWxlIjp7IiRyZWYiOiI4MCJ9fSwiSW5kZXgiOjIsIklkIjoiMTY4MjQzZDUtNzc5Zi00MTFmLWEwMjItMDI2NjY5YTAxZGIyIiwiSW1wb3J0SWQiOm51bGwsIlRpdGxlIjoiRmluYWwgUHJvdG90eXBlIChBcHAgKyBTZW5zb3IpIiwiTm90ZSI6bnVsbCwiSHlwZXJsaW5rIjpudWxsLCJJc0NoYW5nZWQiOmZhbHNlLCJJc05ldyI6ZmFsc2V9LHsiJGlkIjoiMTc4IiwiR3JvdXBOYW1lIjpudWxsLCJTdGFydERhdGUiOiIyMDE2LTA5LTAxVDAwOjAwOjAwWiIsIkVuZERhdGUiOiIyMDE2LTA5LTMwVDIzOjU5OjU5Ljk5OVoiLCJQZXJjZW50YWdlQ29tcGxldGUiOm51bGwsIlN0eWxlIjp7IiRpZCI6IjE3OSIsIlNoYXBlIjowLCJTaGFwZVRoaWNrbmVzcyI6MSwiRHVyYXRpb25Gb3JtYXQiOjAsIkluY2x1ZGVOb25Xb3JraW5nRGF5c0luRHVyYXRpb24iOmZhbHNlLCJQZXJjZW50YWdlQ29tcGxldGVTdHlsZSI6eyIkaWQiOiIxODAiLCJGb250U2V0dGluZ3MiOnsiJGlkIjoiMTgx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gyIiwiTGluZUNvbG9yIjpudWxsLCJMaW5lV2VpZ2h0IjowLjAsIkxpbmVUeXBlIjowLCJQYXJlbnRTdHlsZSI6bnVsbH0sIlBhcmVudFN0eWxlIjp7IiRyZWYiOiI4MSJ9fSwiRHVyYXRpb25TdHlsZSI6eyIkaWQiOiIxODMiLCJGb250U2V0dGluZ3MiOnsiJGlkIjoiMTg0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g1IiwiTGluZUNvbG9yIjpudWxsLCJMaW5lV2VpZ2h0IjowLjAsIkxpbmVUeXBlIjowLCJQYXJlbnRTdHlsZSI6bnVsbH0sIlBhcmVudFN0eWxlIjp7IiRyZWYiOiI4OCJ9fSwiSG9yaXpvbnRhbENvbm5lY3RvclN0eWxlIjp7IiRpZCI6IjE4NiIsIkxpbmVDb2xvciI6eyIkcmVmIjoiOTYifSwiTGluZVdlaWdodCI6MS4wLCJMaW5lVHlwZSI6MCwiUGFyZW50U3R5bGUiOnsiJHJlZiI6Ijk1In19LCJWZXJ0aWNhbENvbm5lY3RvclN0eWxlIjp7IiRpZCI6IjE4NyIsIkxpbmVDb2xvciI6eyIkcmVmIjoiOTkifSwiTGluZVdlaWdodCI6MS4wLCJMaW5lVHlwZSI6MCwiUGFyZW50U3R5bGUiOnsiJHJlZiI6Ijk4In1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xODgiLCJNYXJnaW4iOnsiJHJlZiI6IjEwMiJ9LCJQYWRkaW5nIjp7IiRyZWYiOiIxMDMifSwiQmFja2dyb3VuZCI6eyIkaWQiOiIxODkiLCJDb2xvciI6eyIkaWQiOiIxOTAiLCJBIjoyNTUsIlIiOjIzNywiRyI6MTI1LCJCIjo0OX19LCJJc1Zpc2libGUiOnRydWUsIldpZHRoIjowLjAsIkhlaWdodCI6MTYuMCwiQm9yZGVyU3R5bGUiOnsiJGlkIjoiMTkxIiwiTGluZUNvbG9yIjp7IiRyZWYiOiIxMDUifSwiTGluZVdlaWdodCI6MC4wLCJMaW5lVHlwZSI6MCwiUGFyZW50U3R5bGUiOnsiJHJlZiI6IjEwNCJ9fSwiUGFyZW50U3R5bGUiOnsiJHJlZiI6IjEwMSJ9fSwiVGl0bGVTdHlsZSI6eyIkaWQiOiIxOTIiLCJGb250U2V0dGluZ3MiOnsiJGlkIjoiMTkzIiwiRm9udFNpemUiOjExLCJGb250TmFtZSI6IkNhbGlicmkiLCJJc0JvbGQiOnRydWUsIklzSXRhbGljIjpmYWxzZSwiSXNVbmRlcmxpbmVkIjpmYWxzZSwiUGFyZW50U3R5bGUiOnsiJHJlZiI6IjEwOCJ9fSwiQXV0b1NpemUiOjAsIkZvcmVncm91bmQiOnsiJHJlZiI6IjEwOSJ9LCJNYXhXaWR0aCI6OTY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E5NCIsIkxpbmVDb2xvciI6bnVsbCwiTGluZVdlaWdodCI6MC4wLCJMaW5lVHlwZSI6MCwiUGFyZW50U3R5bGUiOm51bGx9LCJQYXJlbnRTdHlsZSI6eyIkcmVmIjoiMTA3In19LCJEYXRlU3R5bGUiOnsiJGlkIjoiMTk1IiwiRm9udFNldHRpbmdzIjp7IiRpZCI6IjE5N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k3IiwiTGluZUNvbG9yIjpudWxsLCJMaW5lV2VpZ2h0IjowLjAsIkxpbmVUeXBlIjowLCJQYXJlbnRTdHlsZSI6bnVsbH0sIlBhcmVudFN0eWxlIjp7IiRyZWYiOiIxMTQifX0sIkRhdGVGb3JtYXQiOnsiJHJlZiI6IjEyMSJ9LCJJc1Zpc2libGUiOnRydWUsIlBhcmVudFN0eWxlIjp7IiRyZWYiOiI4MCJ9fSwiSW5kZXgiOjMsIklkIjoiMTAzZDBlN2UtM2VkMi00MThlLWIwNGEtZWQ2OWJiYzJiYTA4IiwiSW1wb3J0SWQiOm51bGwsIlRpdGxlIjoiQmV0YSBUZXN0aW5nIChBcHAgKyBTZW5zb3IpIiwiTm90ZSI6bnVsbCwiSHlwZXJsaW5rIjpudWxsLCJJc0NoYW5nZWQiOmZhbHNlLCJJc05ldyI6ZmFsc2V9LHsiJGlkIjoiMTk4IiwiR3JvdXBOYW1lIjpudWxsLCJTdGFydERhdGUiOiIyMDE2LTEwLTAxVDAwOjAwOjAwWiIsIkVuZERhdGUiOiIyMDE2LTExLTMwVDIzOjU5OjU5Ljk5OVoiLCJQZXJjZW50YWdlQ29tcGxldGUiOm51bGwsIlN0eWxlIjp7IiRpZCI6IjE5OSIsIlNoYXBlIjowLCJTaGFwZVRoaWNrbmVzcyI6MSwiRHVyYXRpb25Gb3JtYXQiOjAsIkluY2x1ZGVOb25Xb3JraW5nRGF5c0luRHVyYXRpb24iOmZhbHNlLCJQZXJjZW50YWdlQ29tcGxldGVTdHlsZSI6eyIkaWQiOiIyMDAiLCJGb250U2V0dGluZ3MiOnsiJGlkIjoiMjAx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AyIiwiTGluZUNvbG9yIjpudWxsLCJMaW5lV2VpZ2h0IjowLjAsIkxpbmVUeXBlIjowLCJQYXJlbnRTdHlsZSI6bnVsbH0sIlBhcmVudFN0eWxlIjp7IiRyZWYiOiI4MSJ9fSwiRHVyYXRpb25TdHlsZSI6eyIkaWQiOiIyMDMiLCJGb250U2V0dGluZ3MiOnsiJGlkIjoiMjA0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A1IiwiTGluZUNvbG9yIjpudWxsLCJMaW5lV2VpZ2h0IjowLjAsIkxpbmVUeXBlIjowLCJQYXJlbnRTdHlsZSI6bnVsbH0sIlBhcmVudFN0eWxlIjp7IiRyZWYiOiI4OCJ9fSwiSG9yaXpvbnRhbENvbm5lY3RvclN0eWxlIjp7IiRpZCI6IjIwNiIsIkxpbmVDb2xvciI6eyIkcmVmIjoiOTYifSwiTGluZVdlaWdodCI6MS4wLCJMaW5lVHlwZSI6MCwiUGFyZW50U3R5bGUiOnsiJHJlZiI6Ijk1In19LCJWZXJ0aWNhbENvbm5lY3RvclN0eWxlIjp7IiRpZCI6IjIwNyIsIkxpbmVDb2xvciI6eyIkcmVmIjoiOTkifSwiTGluZVdlaWdodCI6MS4wLCJMaW5lVHlwZSI6MCwiUGFyZW50U3R5bGUiOnsiJHJlZiI6Ijk4In19LCJNYXJnaW4iOm51bGwsIlN0YXJ0RGF0ZVBvc2l0aW9uIjo0LCJFbmREYXRlUG9zaXRpb24iOjQsIlRpdGxlUG9zaXRpb24iOjIsIkR1cmF0aW9uUG9zaXRpb24iOjYsIlBlcmNlbnRhZ2VDb21wbGV0ZWRQb3NpdGlvbiI6NiwiU3BhY2luZyI6NSwiSXNCZWxvd1RpbWViYW5kIjpmYWxzZSwiUGVyY2VudGFnZUNvbXBsZXRlU2hhcGVPcGFjaXR5IjozNSwiU2hhcGVTdHlsZSI6eyIkaWQiOiIyMDgiLCJNYXJnaW4iOnsiJHJlZiI6IjEwMiJ9LCJQYWRkaW5nIjp7IiRyZWYiOiIxMDMifSwiQmFja2dyb3VuZCI6eyIkaWQiOiIyMDkiLCJDb2xvciI6eyIkaWQiOiIyMTAiLCJBIjoyNTUsIlIiOjE2NSwiRyI6MTY1LCJCIjoxNjV9fSwiSXNWaXNpYmxlIjp0cnVlLCJXaWR0aCI6MC4wLCJIZWlnaHQiOjE2LjAsIkJvcmRlclN0eWxlIjp7IiRpZCI6IjIxMSIsIkxpbmVDb2xvciI6eyIkcmVmIjoiMTA1In0sIkxpbmVXZWlnaHQiOjAuMCwiTGluZVR5cGUiOjAsIlBhcmVudFN0eWxlIjp7IiRyZWYiOiIxMDQifX0sIlBhcmVudFN0eWxlIjp7IiRyZWYiOiIxMDEifX0sIlRpdGxlU3R5bGUiOnsiJGlkIjoiMjEyIiwiRm9udFNldHRpbmdzIjp7IiRpZCI6IjIxMy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MTQiLCJMaW5lQ29sb3IiOm51bGwsIkxpbmVXZWlnaHQiOjAuMCwiTGluZVR5cGUiOjAsIlBhcmVudFN0eWxlIjpudWxsfSwiUGFyZW50U3R5bGUiOnsiJHJlZiI6IjEwNyJ9fSwiRGF0ZVN0eWxlIjp7IiRpZCI6IjIxNSIsIkZvbnRTZXR0aW5ncyI6eyIkaWQiOiIyMTY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xNyIsIkxpbmVDb2xvciI6bnVsbCwiTGluZVdlaWdodCI6MC4wLCJMaW5lVHlwZSI6MCwiUGFyZW50U3R5bGUiOm51bGx9LCJQYXJlbnRTdHlsZSI6eyIkcmVmIjoiMTE0In19LCJEYXRlRm9ybWF0Ijp7IiRyZWYiOiIxMjEifSwiSXNWaXNpYmxlIjp0cnVlLCJQYXJlbnRTdHlsZSI6eyIkcmVmIjoiODAifX0sIkluZGV4Ijo0LCJJZCI6IjlkNmY0YTAwLTRmYzgtNGYyZi04NjVkLWI1YmRiZjk3ODVlMiIsIkltcG9ydElkIjpudWxsLCJUaXRsZSI6IkZpbmFsIFNlbnNvciArIEZpbmFsIEFwcCIsIk5vdGUiOm51bGwsIkh5cGVybGluayI6bnVsbCwiSXNDaGFuZ2VkIjpmYWxzZSwiSXNOZXciOmZhbHNlfSx7IiRpZCI6IjIxOCIsIkdyb3VwTmFtZSI6bnVsbCwiU3RhcnREYXRlIjoiMjAxNi0xMi0wMVQwMDowMDowMFoiLCJFbmREYXRlIjoiMjAxNy0wMS0zMVQyMzo1OTo1OS45OTlaIiwiUGVyY2VudGFnZUNvbXBsZXRlIjpudWxsLCJTdHlsZSI6eyIkaWQiOiIyMTkiLCJTaGFwZSI6MCwiU2hhcGVUaGlja25lc3MiOjEsIkR1cmF0aW9uRm9ybWF0IjowLCJJbmNsdWRlTm9uV29ya2luZ0RheXNJbkR1cmF0aW9uIjpmYWxzZSwiUGVyY2VudGFnZUNvbXBsZXRlU3R5bGUiOnsiJGlkIjoiMjIwIiwiRm9udFNldHRpbmdzIjp7IiRpZCI6IjIyMS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yMiIsIkxpbmVDb2xvciI6bnVsbCwiTGluZVdlaWdodCI6MC4wLCJMaW5lVHlwZSI6MCwiUGFyZW50U3R5bGUiOm51bGx9LCJQYXJlbnRTdHlsZSI6eyIkcmVmIjoiODEifX0sIkR1cmF0aW9uU3R5bGUiOnsiJGlkIjoiMjIzIiwiRm9udFNldHRpbmdzIjp7IiRpZCI6IjIyN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yNSIsIkxpbmVDb2xvciI6bnVsbCwiTGluZVdlaWdodCI6MC4wLCJMaW5lVHlwZSI6MCwiUGFyZW50U3R5bGUiOm51bGx9LCJQYXJlbnRTdHlsZSI6eyIkcmVmIjoiODgifX0sIkhvcml6b250YWxDb25uZWN0b3JTdHlsZSI6eyIkaWQiOiIyMjYiLCJMaW5lQ29sb3IiOnsiJHJlZiI6Ijk2In0sIkxpbmVXZWlnaHQiOjEuMCwiTGluZVR5cGUiOjAsIlBhcmVudFN0eWxlIjp7IiRyZWYiOiI5NSJ9fSwiVmVydGljYWxDb25uZWN0b3JTdHlsZSI6eyIkaWQiOiIyMjciLCJMaW5lQ29sb3IiOnsiJHJlZiI6Ijk5In0sIkxpbmVXZWlnaHQiOjEuMCwiTGluZVR5cGUiOjAsIlBhcmVudFN0eWxlIjp7IiRyZWYiOiI5OCJ9fSwiTWFyZ2luIjpudWxsLCJTdGFydERhdGVQb3NpdGlvbiI6NCwiRW5kRGF0ZVBvc2l0aW9uIjo0LCJUaXRsZVBvc2l0aW9uIjoyLCJEdXJhdGlvblBvc2l0aW9uIjo2LCJQZXJjZW50YWdlQ29tcGxldGVkUG9zaXRpb24iOjYsIlNwYWNpbmciOjUsIklzQmVsb3dUaW1lYmFuZCI6ZmFsc2UsIlBlcmNlbnRhZ2VDb21wbGV0ZVNoYXBlT3BhY2l0eSI6MzUsIlNoYXBlU3R5bGUiOnsiJGlkIjoiMjI4IiwiTWFyZ2luIjp7IiRyZWYiOiIxMDIifSwiUGFkZGluZyI6eyIkcmVmIjoiMTAzIn0sIkJhY2tncm91bmQiOnsiJGlkIjoiMjI5IiwiQ29sb3IiOnsiJGlkIjoiMjMwIiwiQSI6MjU1LCJSIjoxMTIsIkciOjE3MywiQiI6NzF9fSwiSXNWaXNpYmxlIjp0cnVlLCJXaWR0aCI6MC4wLCJIZWlnaHQiOjE2LjAsIkJvcmRlclN0eWxlIjp7IiRpZCI6IjIzMSIsIkxpbmVDb2xvciI6eyIkcmVmIjoiMTA1In0sIkxpbmVXZWlnaHQiOjAuMCwiTGluZVR5cGUiOjAsIlBhcmVudFN0eWxlIjp7IiRyZWYiOiIxMDQifX0sIlBhcmVudFN0eWxlIjp7IiRyZWYiOiIxMDEifX0sIlRpdGxlU3R5bGUiOnsiJGlkIjoiMjMyIiwiRm9udFNldHRpbmdzIjp7IiRpZCI6IjIzMy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MzQiLCJMaW5lQ29sb3IiOm51bGwsIkxpbmVXZWlnaHQiOjAuMCwiTGluZVR5cGUiOjAsIlBhcmVudFN0eWxlIjpudWxsfSwiUGFyZW50U3R5bGUiOnsiJHJlZiI6IjEwNyJ9fSwiRGF0ZVN0eWxlIjp7IiRpZCI6IjIzNSIsIkZvbnRTZXR0aW5ncyI6eyIkaWQiOiIyMzY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zNyIsIkxpbmVDb2xvciI6bnVsbCwiTGluZVdlaWdodCI6MC4wLCJMaW5lVHlwZSI6MCwiUGFyZW50U3R5bGUiOm51bGx9LCJQYXJlbnRTdHlsZSI6eyIkcmVmIjoiMTE0In19LCJEYXRlRm9ybWF0Ijp7IiRyZWYiOiIxMjEifSwiSXNWaXNpYmxlIjp0cnVlLCJQYXJlbnRTdHlsZSI6eyIkcmVmIjoiODAifX0sIkluZGV4Ijo1LCJJZCI6IjE1MWNkNmMxLWY3OGMtNDU4Mi1hNmJhLTE0ZTY2OWIwMDk3ZCIsIkltcG9ydElkIjpudWxsLCJUaXRsZSI6IkJldGEgVGVzdGluZyAoQXBwKSIsIk5vdGUiOm51bGwsIkh5cGVybGluayI6bnVsbCwiSXNDaGFuZ2VkIjpmYWxzZSwiSXNOZXciOmZhbHNlfSx7IiRpZCI6IjIzOCIsIkdyb3VwTmFtZSI6bnVsbCwiU3RhcnREYXRlIjoiMjAxNy0wMi0wMVQwMDowMDowMFoiLCJFbmREYXRlIjoiMjAxNy0wMi0yOFQyMzo1OTo1OS45OTlaIiwiUGVyY2VudGFnZUNvbXBsZXRlIjpudWxsLCJTdHlsZSI6eyIkaWQiOiIyMzkiLCJTaGFwZSI6MCwiU2hhcGVUaGlja25lc3MiOjEsIkR1cmF0aW9uRm9ybWF0IjowLCJJbmNsdWRlTm9uV29ya2luZ0RheXNJbkR1cmF0aW9uIjpmYWxzZSwiUGVyY2VudGFnZUNvbXBsZXRlU3R5bGUiOnsiJGlkIjoiMjQwIiwiRm9udFNldHRpbmdzIjp7IiRpZCI6IjI0MS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0MiIsIkxpbmVDb2xvciI6bnVsbCwiTGluZVdlaWdodCI6MC4wLCJMaW5lVHlwZSI6MCwiUGFyZW50U3R5bGUiOm51bGx9LCJQYXJlbnRTdHlsZSI6eyIkcmVmIjoiODEifX0sIkR1cmF0aW9uU3R5bGUiOnsiJGlkIjoiMjQzIiwiRm9udFNldHRpbmdzIjp7IiRpZCI6IjI0N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0NSIsIkxpbmVDb2xvciI6bnVsbCwiTGluZVdlaWdodCI6MC4wLCJMaW5lVHlwZSI6MCwiUGFyZW50U3R5bGUiOm51bGx9LCJQYXJlbnRTdHlsZSI6eyIkcmVmIjoiODgifX0sIkhvcml6b250YWxDb25uZWN0b3JTdHlsZSI6eyIkaWQiOiIyNDYiLCJMaW5lQ29sb3IiOnsiJHJlZiI6Ijk2In0sIkxpbmVXZWlnaHQiOjEuMCwiTGluZVR5cGUiOjAsIlBhcmVudFN0eWxlIjp7IiRyZWYiOiI5NSJ9fSwiVmVydGljYWxDb25uZWN0b3JTdHlsZSI6eyIkaWQiOiIyNDciLCJMaW5lQ29sb3IiOnsiJHJlZiI6Ijk5In0sIkxpbmVXZWlnaHQiOjEuMCwiTGluZVR5cGUiOjAsIlBhcmVudFN0eWxlIjp7IiRyZWYiOiI5OCJ9fSwiTWFyZ2luIjpudWxsLCJTdGFydERhdGVQb3NpdGlvbiI6NCwiRW5kRGF0ZVBvc2l0aW9uIjo0LCJUaXRsZVBvc2l0aW9uIjoyLCJEdXJhdGlvblBvc2l0aW9uIjo2LCJQZXJjZW50YWdlQ29tcGxldGVkUG9zaXRpb24iOjYsIlNwYWNpbmciOjUsIklzQmVsb3dUaW1lYmFuZCI6ZmFsc2UsIlBlcmNlbnRhZ2VDb21wbGV0ZVNoYXBlT3BhY2l0eSI6MzUsIlNoYXBlU3R5bGUiOnsiJGlkIjoiMjQ4IiwiTWFyZ2luIjp7IiRyZWYiOiIxMDIifSwiUGFkZGluZyI6eyIkcmVmIjoiMTAzIn0sIkJhY2tncm91bmQiOnsiJGlkIjoiMjQ5IiwiQ29sb3IiOnsiJGlkIjoiMjUwIiwiQSI6MjU1LCJSIjoyMzEsIkciOjIzMCwiQiI6MjMwfX0sIklzVmlzaWJsZSI6dHJ1ZSwiV2lkdGgiOjAuMCwiSGVpZ2h0IjoxNi4wLCJCb3JkZXJTdHlsZSI6eyIkaWQiOiIyNTEiLCJMaW5lQ29sb3IiOnsiJHJlZiI6IjEwNSJ9LCJMaW5lV2VpZ2h0IjowLjAsIkxpbmVUeXBlIjowLCJQYXJlbnRTdHlsZSI6eyIkcmVmIjoiMTA0In19LCJQYXJlbnRTdHlsZSI6eyIkcmVmIjoiMTAxIn19LCJUaXRsZVN0eWxlIjp7IiRpZCI6IjI1MiIsIkZvbnRTZXR0aW5ncyI6eyIkaWQiOiIyNTM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jU0IiwiTGluZUNvbG9yIjpudWxsLCJMaW5lV2VpZ2h0IjowLjAsIkxpbmVUeXBlIjowLCJQYXJlbnRTdHlsZSI6bnVsbH0sIlBhcmVudFN0eWxlIjp7IiRyZWYiOiIxMDcifX0sIkRhdGVTdHlsZSI6eyIkaWQiOiIyNTUiLCJGb250U2V0dGluZ3MiOnsiJGlkIjoiMjU2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NTciLCJMaW5lQ29sb3IiOm51bGwsIkxpbmVXZWlnaHQiOjAuMCwiTGluZVR5cGUiOjAsIlBhcmVudFN0eWxlIjpudWxsfSwiUGFyZW50U3R5bGUiOnsiJHJlZiI6IjExNCJ9fSwiRGF0ZUZvcm1hdCI6eyIkcmVmIjoiMTIxIn0sIklzVmlzaWJsZSI6dHJ1ZSwiUGFyZW50U3R5bGUiOnsiJHJlZiI6IjgwIn19LCJJbmRleCI6NiwiSWQiOiI1ZDRjMWIwNC05NzgyLTQxMDEtYTQ3Ni1hMTQ1NDU5YThiMDQiLCJJbXBvcnRJZCI6bnVsbCwiVGl0bGUiOiJGaW5hbCBBcHAiLCJOb3RlIjpudWxsLCJIeXBlcmxpbmsiOm51bGwsIklzQ2hhbmdlZCI6ZmFsc2UsIklzTmV3IjpmYWxzZX1dLCJNc1Byb2plY3RJdGVtc1RyZWUiOnsiJGlkIjoiMjU4IiwiUm9vdCI6eyJJbXBvcnRJZCI6bnVsbCwiSXNJbXBvcnRlZCI6ZmFsc2UsIkNoaWxkcmVuIjpbXX19LCJNZXRhZGF0YSI6eyIkaWQiOiIyNTkifSwiU2V0dGluZ3MiOnsiJGlkIjoiMjYwIiwiSW1wYU9wdGlvbnMiOnsiJGlkIjoiMjYxIiwiTGVmdFRvUmlnaHQiOmZhbHNlLCJQYXlsb2FkT3B0aW9ucyI6Mn0sIlVzZUNvbXByZXNzaW9uIjpmYWxzZSwiQ29tcHJlc2lvblBlcmNlbnRhZ2UiOjAuMCwiSW5hY3RpdmVJbnRlcnZhbFdpZHRoVGhyZXNob2xkIjowLjAsIkluYWN0aXZlSW50ZXJ2YWxXaWR0aCI6MC4wLCJTcGxpdFRhc2tzIjpmYWxzZSwiVXNlQ2x1c3RlciI6ZmFsc2UsIkVwc2lsb24iOjAuMCwiTWluUG9pbnRzVG9Gb3JtQUNsdXN0ZXIiOjAsIkdlbmVyYXRlSW52aXNpYmxlU2hhcGVzIjpmYWxzZSwiU21hcnRUaW1lbGluZVRhc2tQZXJjZW50YWdlRml0IjpmYWxzZX0sIklzTmV3Ijp0cnVlLCJJbXBvcnRUeXBlIjowLCJGaWxlUGF0aCI6bnVsbCwiVGltZWxpbmVJbXBvcnRlZCI6ZmFsc2V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288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Champagne &amp; Limousines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Soham Patel</dc:creator>
  <cp:lastModifiedBy>Soham Patel</cp:lastModifiedBy>
  <cp:revision>58</cp:revision>
  <dcterms:created xsi:type="dcterms:W3CDTF">2016-07-21T14:17:40Z</dcterms:created>
  <dcterms:modified xsi:type="dcterms:W3CDTF">2016-08-09T20:24:41Z</dcterms:modified>
</cp:coreProperties>
</file>